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sldIdLst>
    <p:sldId id="256" r:id="rId3"/>
    <p:sldId id="313" r:id="rId4"/>
    <p:sldId id="314" r:id="rId5"/>
    <p:sldId id="311" r:id="rId6"/>
    <p:sldId id="310" r:id="rId7"/>
    <p:sldId id="316" r:id="rId8"/>
    <p:sldId id="312" r:id="rId9"/>
    <p:sldId id="332" r:id="rId10"/>
    <p:sldId id="315" r:id="rId11"/>
    <p:sldId id="280" r:id="rId12"/>
    <p:sldId id="281" r:id="rId13"/>
    <p:sldId id="282" r:id="rId14"/>
    <p:sldId id="283" r:id="rId15"/>
    <p:sldId id="284" r:id="rId16"/>
    <p:sldId id="285" r:id="rId17"/>
    <p:sldId id="331" r:id="rId18"/>
    <p:sldId id="319" r:id="rId19"/>
    <p:sldId id="320" r:id="rId20"/>
    <p:sldId id="321" r:id="rId21"/>
    <p:sldId id="322" r:id="rId22"/>
    <p:sldId id="323" r:id="rId23"/>
    <p:sldId id="325" r:id="rId24"/>
    <p:sldId id="326" r:id="rId25"/>
    <p:sldId id="327" r:id="rId26"/>
    <p:sldId id="328" r:id="rId27"/>
    <p:sldId id="329" r:id="rId28"/>
    <p:sldId id="286" r:id="rId29"/>
    <p:sldId id="287" r:id="rId30"/>
    <p:sldId id="324" r:id="rId31"/>
    <p:sldId id="288" r:id="rId32"/>
    <p:sldId id="330" r:id="rId33"/>
    <p:sldId id="309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DE9"/>
    <a:srgbClr val="B2B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70" autoAdjust="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radar:rad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unit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unit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unit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unit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filippocorsini\Dropbox\sssup\Progetti%20SUM\Circular%20Academy\imprese\CE_academy_imprese_perPP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uni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radar:rad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esktop:uniti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book%20SSD:Users:filippo:Desktop:uniti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book%20SSD:Users:filippo:Desktop:uniti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book%20SSD:Users:filippo:Desktop:uniti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book%20SSD:Users:filippo:Desktop:uniti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book%20SSD:Users:filippo:Desktop:uniti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book%20SSD:Users:filippo:Dropbox:sssup:Progetti%20SUM:CONAI:Master_CONAI:uni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Tachimetro_utilx!$F$3:$J$3</c:f>
              <c:strCache>
                <c:ptCount val="1"/>
                <c:pt idx="0">
                  <c:v>Beginner Concerned Proactivist Circular Circ Index: 26%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C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5.7363327668333297E-3"/>
                  <c:y val="2.9319605578993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057045551298399E-3"/>
                  <c:y val="-0.15877309426825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Tachimetro_utilx!$F$3:$J$3</c:f>
              <c:strCache>
                <c:ptCount val="5"/>
                <c:pt idx="0">
                  <c:v>Beginner</c:v>
                </c:pt>
                <c:pt idx="1">
                  <c:v>Concerned</c:v>
                </c:pt>
                <c:pt idx="2">
                  <c:v>Proactivist</c:v>
                </c:pt>
                <c:pt idx="3">
                  <c:v>Circular</c:v>
                </c:pt>
                <c:pt idx="4">
                  <c:v>Circ Index: 26%</c:v>
                </c:pt>
              </c:strCache>
            </c:strRef>
          </c:cat>
          <c:val>
            <c:numRef>
              <c:f>Tachimetro_utilx!$F$4:$J$4</c:f>
              <c:numCache>
                <c:formatCode>General</c:formatCode>
                <c:ptCount val="5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spPr>
            <a:noFill/>
            <a:ln>
              <a:solidFill>
                <a:schemeClr val="tx1"/>
              </a:solidFill>
            </a:ln>
          </c:spPr>
          <c:dPt>
            <c:idx val="1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layout>
                <c:manualLayout>
                  <c:x val="-4.4444444444444502E-2"/>
                  <c:y val="-0.1064814814814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801E-2"/>
                  <c:y val="-0.11111111111111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9E-2"/>
                  <c:y val="-0.11111111111111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7222222222222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5555555555556E-2"/>
                  <c:y val="-8.79629629629630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888888888888898E-2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6666666666666693E-2"/>
                  <c:y val="-4.16666666666666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666666666666693E-2"/>
                  <c:y val="-2.31481481481480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38888888888888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888888888888995E-2"/>
                  <c:y val="1.388888888888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Tachimetro_utilx!$P$2:$P$12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Tachimetro_utilx!$O$2:$O$12</c:f>
              <c:numCache>
                <c:formatCode>General</c:formatCode>
                <c:ptCount val="11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48"/>
      </c:doughnutChart>
      <c:scatterChart>
        <c:scatterStyle val="lineMarker"/>
        <c:varyColors val="0"/>
        <c:ser>
          <c:idx val="1"/>
          <c:order val="1"/>
          <c:spPr>
            <a:ln w="381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/>
              </c:spPr>
            </c:marker>
            <c:bubble3D val="0"/>
          </c:dPt>
          <c:xVal>
            <c:numRef>
              <c:f>Tachimetro_utilx!$K$4:$K$5</c:f>
              <c:numCache>
                <c:formatCode>General</c:formatCode>
                <c:ptCount val="2"/>
                <c:pt idx="0">
                  <c:v>0.5</c:v>
                </c:pt>
                <c:pt idx="1">
                  <c:v>0.157726447035656</c:v>
                </c:pt>
              </c:numCache>
            </c:numRef>
          </c:xVal>
          <c:yVal>
            <c:numRef>
              <c:f>Tachimetro_utilx!$L$4:$L$5</c:f>
              <c:numCache>
                <c:formatCode>General</c:formatCode>
                <c:ptCount val="2"/>
                <c:pt idx="0">
                  <c:v>0.5</c:v>
                </c:pt>
                <c:pt idx="1">
                  <c:v>0.864484313710706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38400"/>
        <c:axId val="33236864"/>
      </c:scatterChart>
      <c:valAx>
        <c:axId val="33236864"/>
        <c:scaling>
          <c:orientation val="minMax"/>
          <c:max val="1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33238400"/>
        <c:crosses val="max"/>
        <c:crossBetween val="midCat"/>
      </c:valAx>
      <c:valAx>
        <c:axId val="33238400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236864"/>
        <c:crosses val="max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Foglio1!$B$37</c:f>
              <c:strCache>
                <c:ptCount val="1"/>
                <c:pt idx="0">
                  <c:v>In completo disaccordo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Foglio1!$B$38:$B$52</c:f>
              <c:numCache>
                <c:formatCode>General</c:formatCode>
                <c:ptCount val="15"/>
                <c:pt idx="0">
                  <c:v>34</c:v>
                </c:pt>
                <c:pt idx="1">
                  <c:v>41</c:v>
                </c:pt>
                <c:pt idx="2">
                  <c:v>47</c:v>
                </c:pt>
                <c:pt idx="3">
                  <c:v>18</c:v>
                </c:pt>
                <c:pt idx="4">
                  <c:v>19</c:v>
                </c:pt>
                <c:pt idx="5">
                  <c:v>36</c:v>
                </c:pt>
                <c:pt idx="6">
                  <c:v>22</c:v>
                </c:pt>
                <c:pt idx="7">
                  <c:v>12</c:v>
                </c:pt>
                <c:pt idx="8">
                  <c:v>12</c:v>
                </c:pt>
                <c:pt idx="9">
                  <c:v>15</c:v>
                </c:pt>
                <c:pt idx="10">
                  <c:v>8</c:v>
                </c:pt>
                <c:pt idx="11">
                  <c:v>8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Foglio1!$C$37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Foglio1!$C$38:$C$52</c:f>
              <c:numCache>
                <c:formatCode>General</c:formatCode>
                <c:ptCount val="15"/>
                <c:pt idx="0">
                  <c:v>148</c:v>
                </c:pt>
                <c:pt idx="1">
                  <c:v>142</c:v>
                </c:pt>
                <c:pt idx="2">
                  <c:v>119</c:v>
                </c:pt>
                <c:pt idx="3">
                  <c:v>82</c:v>
                </c:pt>
                <c:pt idx="4">
                  <c:v>102</c:v>
                </c:pt>
                <c:pt idx="5">
                  <c:v>100</c:v>
                </c:pt>
                <c:pt idx="6">
                  <c:v>63</c:v>
                </c:pt>
                <c:pt idx="7">
                  <c:v>28</c:v>
                </c:pt>
                <c:pt idx="8">
                  <c:v>30</c:v>
                </c:pt>
                <c:pt idx="9">
                  <c:v>29</c:v>
                </c:pt>
                <c:pt idx="10">
                  <c:v>14</c:v>
                </c:pt>
                <c:pt idx="11">
                  <c:v>15</c:v>
                </c:pt>
                <c:pt idx="12">
                  <c:v>5</c:v>
                </c:pt>
                <c:pt idx="13">
                  <c:v>36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Foglio1!$D$37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Foglio1!$D$38:$D$52</c:f>
              <c:numCache>
                <c:formatCode>General</c:formatCode>
                <c:ptCount val="15"/>
                <c:pt idx="0">
                  <c:v>394</c:v>
                </c:pt>
                <c:pt idx="1">
                  <c:v>597</c:v>
                </c:pt>
                <c:pt idx="2">
                  <c:v>417</c:v>
                </c:pt>
                <c:pt idx="3">
                  <c:v>402</c:v>
                </c:pt>
                <c:pt idx="4">
                  <c:v>372</c:v>
                </c:pt>
                <c:pt idx="5">
                  <c:v>442</c:v>
                </c:pt>
                <c:pt idx="6">
                  <c:v>503</c:v>
                </c:pt>
                <c:pt idx="7">
                  <c:v>363</c:v>
                </c:pt>
                <c:pt idx="8">
                  <c:v>294</c:v>
                </c:pt>
                <c:pt idx="9">
                  <c:v>202</c:v>
                </c:pt>
                <c:pt idx="10">
                  <c:v>217</c:v>
                </c:pt>
                <c:pt idx="11">
                  <c:v>144</c:v>
                </c:pt>
                <c:pt idx="12">
                  <c:v>138</c:v>
                </c:pt>
                <c:pt idx="13">
                  <c:v>189</c:v>
                </c:pt>
                <c:pt idx="14">
                  <c:v>56</c:v>
                </c:pt>
              </c:numCache>
            </c:numRef>
          </c:val>
        </c:ser>
        <c:ser>
          <c:idx val="3"/>
          <c:order val="3"/>
          <c:tx>
            <c:strRef>
              <c:f>Foglio1!$E$37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Foglio1!$E$38:$E$52</c:f>
              <c:numCache>
                <c:formatCode>General</c:formatCode>
                <c:ptCount val="15"/>
                <c:pt idx="0">
                  <c:v>466</c:v>
                </c:pt>
                <c:pt idx="1">
                  <c:v>802</c:v>
                </c:pt>
                <c:pt idx="2">
                  <c:v>653</c:v>
                </c:pt>
                <c:pt idx="3">
                  <c:v>669</c:v>
                </c:pt>
                <c:pt idx="4">
                  <c:v>704</c:v>
                </c:pt>
                <c:pt idx="5">
                  <c:v>784</c:v>
                </c:pt>
                <c:pt idx="6">
                  <c:v>909</c:v>
                </c:pt>
                <c:pt idx="7">
                  <c:v>937</c:v>
                </c:pt>
                <c:pt idx="8">
                  <c:v>873</c:v>
                </c:pt>
                <c:pt idx="9">
                  <c:v>1002</c:v>
                </c:pt>
                <c:pt idx="10">
                  <c:v>942</c:v>
                </c:pt>
                <c:pt idx="11">
                  <c:v>987</c:v>
                </c:pt>
                <c:pt idx="12">
                  <c:v>968</c:v>
                </c:pt>
                <c:pt idx="13">
                  <c:v>760</c:v>
                </c:pt>
                <c:pt idx="14">
                  <c:v>735</c:v>
                </c:pt>
              </c:numCache>
            </c:numRef>
          </c:val>
        </c:ser>
        <c:ser>
          <c:idx val="4"/>
          <c:order val="4"/>
          <c:tx>
            <c:strRef>
              <c:f>Foglio1!$F$37</c:f>
              <c:strCache>
                <c:ptCount val="1"/>
                <c:pt idx="0">
                  <c:v>Completamente d’accordo</c:v>
                </c:pt>
              </c:strCache>
            </c:strRef>
          </c:tx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Foglio1!$F$38:$F$52</c:f>
              <c:numCache>
                <c:formatCode>General</c:formatCode>
                <c:ptCount val="15"/>
                <c:pt idx="0">
                  <c:v>247</c:v>
                </c:pt>
                <c:pt idx="1">
                  <c:v>332</c:v>
                </c:pt>
                <c:pt idx="2">
                  <c:v>399</c:v>
                </c:pt>
                <c:pt idx="3">
                  <c:v>367</c:v>
                </c:pt>
                <c:pt idx="4">
                  <c:v>380</c:v>
                </c:pt>
                <c:pt idx="5">
                  <c:v>525</c:v>
                </c:pt>
                <c:pt idx="6">
                  <c:v>467</c:v>
                </c:pt>
                <c:pt idx="7">
                  <c:v>584</c:v>
                </c:pt>
                <c:pt idx="8">
                  <c:v>797</c:v>
                </c:pt>
                <c:pt idx="9">
                  <c:v>773</c:v>
                </c:pt>
                <c:pt idx="10">
                  <c:v>741</c:v>
                </c:pt>
                <c:pt idx="11">
                  <c:v>899</c:v>
                </c:pt>
                <c:pt idx="12">
                  <c:v>941</c:v>
                </c:pt>
                <c:pt idx="13">
                  <c:v>1052</c:v>
                </c:pt>
                <c:pt idx="14">
                  <c:v>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884992"/>
        <c:axId val="92886528"/>
      </c:barChart>
      <c:catAx>
        <c:axId val="92884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2886528"/>
        <c:crosses val="autoZero"/>
        <c:auto val="1"/>
        <c:lblAlgn val="ctr"/>
        <c:lblOffset val="100"/>
        <c:noMultiLvlLbl val="0"/>
      </c:catAx>
      <c:valAx>
        <c:axId val="92886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884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Foglio1!$B$37</c:f>
              <c:strCache>
                <c:ptCount val="1"/>
                <c:pt idx="0">
                  <c:v>In completo disaccordo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Foglio1!$B$38:$B$52</c:f>
              <c:numCache>
                <c:formatCode>General</c:formatCode>
                <c:ptCount val="15"/>
                <c:pt idx="0">
                  <c:v>34</c:v>
                </c:pt>
                <c:pt idx="1">
                  <c:v>41</c:v>
                </c:pt>
                <c:pt idx="2">
                  <c:v>47</c:v>
                </c:pt>
                <c:pt idx="3">
                  <c:v>18</c:v>
                </c:pt>
                <c:pt idx="4">
                  <c:v>19</c:v>
                </c:pt>
                <c:pt idx="5">
                  <c:v>36</c:v>
                </c:pt>
                <c:pt idx="6">
                  <c:v>22</c:v>
                </c:pt>
                <c:pt idx="7">
                  <c:v>12</c:v>
                </c:pt>
                <c:pt idx="8">
                  <c:v>12</c:v>
                </c:pt>
                <c:pt idx="9">
                  <c:v>15</c:v>
                </c:pt>
                <c:pt idx="10">
                  <c:v>8</c:v>
                </c:pt>
                <c:pt idx="11">
                  <c:v>8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Foglio1!$C$37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Foglio1!$C$38:$C$52</c:f>
              <c:numCache>
                <c:formatCode>General</c:formatCode>
                <c:ptCount val="15"/>
                <c:pt idx="0">
                  <c:v>148</c:v>
                </c:pt>
                <c:pt idx="1">
                  <c:v>142</c:v>
                </c:pt>
                <c:pt idx="2">
                  <c:v>119</c:v>
                </c:pt>
                <c:pt idx="3">
                  <c:v>82</c:v>
                </c:pt>
                <c:pt idx="4">
                  <c:v>102</c:v>
                </c:pt>
                <c:pt idx="5">
                  <c:v>100</c:v>
                </c:pt>
                <c:pt idx="6">
                  <c:v>63</c:v>
                </c:pt>
                <c:pt idx="7">
                  <c:v>28</c:v>
                </c:pt>
                <c:pt idx="8">
                  <c:v>30</c:v>
                </c:pt>
                <c:pt idx="9">
                  <c:v>29</c:v>
                </c:pt>
                <c:pt idx="10">
                  <c:v>14</c:v>
                </c:pt>
                <c:pt idx="11">
                  <c:v>15</c:v>
                </c:pt>
                <c:pt idx="12">
                  <c:v>5</c:v>
                </c:pt>
                <c:pt idx="13">
                  <c:v>36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Foglio1!$D$37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Foglio1!$D$38:$D$52</c:f>
              <c:numCache>
                <c:formatCode>General</c:formatCode>
                <c:ptCount val="15"/>
                <c:pt idx="0">
                  <c:v>394</c:v>
                </c:pt>
                <c:pt idx="1">
                  <c:v>597</c:v>
                </c:pt>
                <c:pt idx="2">
                  <c:v>417</c:v>
                </c:pt>
                <c:pt idx="3">
                  <c:v>402</c:v>
                </c:pt>
                <c:pt idx="4">
                  <c:v>372</c:v>
                </c:pt>
                <c:pt idx="5">
                  <c:v>442</c:v>
                </c:pt>
                <c:pt idx="6">
                  <c:v>503</c:v>
                </c:pt>
                <c:pt idx="7">
                  <c:v>363</c:v>
                </c:pt>
                <c:pt idx="8">
                  <c:v>294</c:v>
                </c:pt>
                <c:pt idx="9">
                  <c:v>202</c:v>
                </c:pt>
                <c:pt idx="10">
                  <c:v>217</c:v>
                </c:pt>
                <c:pt idx="11">
                  <c:v>144</c:v>
                </c:pt>
                <c:pt idx="12">
                  <c:v>138</c:v>
                </c:pt>
                <c:pt idx="13">
                  <c:v>189</c:v>
                </c:pt>
                <c:pt idx="14">
                  <c:v>56</c:v>
                </c:pt>
              </c:numCache>
            </c:numRef>
          </c:val>
        </c:ser>
        <c:ser>
          <c:idx val="3"/>
          <c:order val="3"/>
          <c:tx>
            <c:strRef>
              <c:f>Foglio1!$E$37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Foglio1!$E$38:$E$52</c:f>
              <c:numCache>
                <c:formatCode>General</c:formatCode>
                <c:ptCount val="15"/>
                <c:pt idx="0">
                  <c:v>466</c:v>
                </c:pt>
                <c:pt idx="1">
                  <c:v>802</c:v>
                </c:pt>
                <c:pt idx="2">
                  <c:v>653</c:v>
                </c:pt>
                <c:pt idx="3">
                  <c:v>669</c:v>
                </c:pt>
                <c:pt idx="4">
                  <c:v>704</c:v>
                </c:pt>
                <c:pt idx="5">
                  <c:v>784</c:v>
                </c:pt>
                <c:pt idx="6">
                  <c:v>909</c:v>
                </c:pt>
                <c:pt idx="7">
                  <c:v>937</c:v>
                </c:pt>
                <c:pt idx="8">
                  <c:v>873</c:v>
                </c:pt>
                <c:pt idx="9">
                  <c:v>1002</c:v>
                </c:pt>
                <c:pt idx="10">
                  <c:v>942</c:v>
                </c:pt>
                <c:pt idx="11">
                  <c:v>987</c:v>
                </c:pt>
                <c:pt idx="12">
                  <c:v>968</c:v>
                </c:pt>
                <c:pt idx="13">
                  <c:v>760</c:v>
                </c:pt>
                <c:pt idx="14">
                  <c:v>735</c:v>
                </c:pt>
              </c:numCache>
            </c:numRef>
          </c:val>
        </c:ser>
        <c:ser>
          <c:idx val="4"/>
          <c:order val="4"/>
          <c:tx>
            <c:strRef>
              <c:f>Foglio1!$F$37</c:f>
              <c:strCache>
                <c:ptCount val="1"/>
                <c:pt idx="0">
                  <c:v>Completamente d’accordo</c:v>
                </c:pt>
              </c:strCache>
            </c:strRef>
          </c:tx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Foglio1!$F$38:$F$52</c:f>
              <c:numCache>
                <c:formatCode>General</c:formatCode>
                <c:ptCount val="15"/>
                <c:pt idx="0">
                  <c:v>247</c:v>
                </c:pt>
                <c:pt idx="1">
                  <c:v>332</c:v>
                </c:pt>
                <c:pt idx="2">
                  <c:v>399</c:v>
                </c:pt>
                <c:pt idx="3">
                  <c:v>367</c:v>
                </c:pt>
                <c:pt idx="4">
                  <c:v>380</c:v>
                </c:pt>
                <c:pt idx="5">
                  <c:v>525</c:v>
                </c:pt>
                <c:pt idx="6">
                  <c:v>467</c:v>
                </c:pt>
                <c:pt idx="7">
                  <c:v>584</c:v>
                </c:pt>
                <c:pt idx="8">
                  <c:v>797</c:v>
                </c:pt>
                <c:pt idx="9">
                  <c:v>773</c:v>
                </c:pt>
                <c:pt idx="10">
                  <c:v>741</c:v>
                </c:pt>
                <c:pt idx="11">
                  <c:v>899</c:v>
                </c:pt>
                <c:pt idx="12">
                  <c:v>941</c:v>
                </c:pt>
                <c:pt idx="13">
                  <c:v>1052</c:v>
                </c:pt>
                <c:pt idx="14">
                  <c:v>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936064"/>
        <c:axId val="92937600"/>
      </c:barChart>
      <c:catAx>
        <c:axId val="92936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2937600"/>
        <c:crosses val="autoZero"/>
        <c:auto val="1"/>
        <c:lblAlgn val="ctr"/>
        <c:lblOffset val="100"/>
        <c:noMultiLvlLbl val="0"/>
      </c:catAx>
      <c:valAx>
        <c:axId val="92937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936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Foglio1!$B$37</c:f>
              <c:strCache>
                <c:ptCount val="1"/>
                <c:pt idx="0">
                  <c:v>In completo disaccordo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Foglio1!$B$38:$B$52</c:f>
              <c:numCache>
                <c:formatCode>General</c:formatCode>
                <c:ptCount val="15"/>
                <c:pt idx="0">
                  <c:v>34</c:v>
                </c:pt>
                <c:pt idx="1">
                  <c:v>41</c:v>
                </c:pt>
                <c:pt idx="2">
                  <c:v>47</c:v>
                </c:pt>
                <c:pt idx="3">
                  <c:v>18</c:v>
                </c:pt>
                <c:pt idx="4">
                  <c:v>19</c:v>
                </c:pt>
                <c:pt idx="5">
                  <c:v>36</c:v>
                </c:pt>
                <c:pt idx="6">
                  <c:v>22</c:v>
                </c:pt>
                <c:pt idx="7">
                  <c:v>12</c:v>
                </c:pt>
                <c:pt idx="8">
                  <c:v>12</c:v>
                </c:pt>
                <c:pt idx="9">
                  <c:v>15</c:v>
                </c:pt>
                <c:pt idx="10">
                  <c:v>8</c:v>
                </c:pt>
                <c:pt idx="11">
                  <c:v>8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Foglio1!$C$37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Foglio1!$C$38:$C$52</c:f>
              <c:numCache>
                <c:formatCode>General</c:formatCode>
                <c:ptCount val="15"/>
                <c:pt idx="0">
                  <c:v>148</c:v>
                </c:pt>
                <c:pt idx="1">
                  <c:v>142</c:v>
                </c:pt>
                <c:pt idx="2">
                  <c:v>119</c:v>
                </c:pt>
                <c:pt idx="3">
                  <c:v>82</c:v>
                </c:pt>
                <c:pt idx="4">
                  <c:v>102</c:v>
                </c:pt>
                <c:pt idx="5">
                  <c:v>100</c:v>
                </c:pt>
                <c:pt idx="6">
                  <c:v>63</c:v>
                </c:pt>
                <c:pt idx="7">
                  <c:v>28</c:v>
                </c:pt>
                <c:pt idx="8">
                  <c:v>30</c:v>
                </c:pt>
                <c:pt idx="9">
                  <c:v>29</c:v>
                </c:pt>
                <c:pt idx="10">
                  <c:v>14</c:v>
                </c:pt>
                <c:pt idx="11">
                  <c:v>15</c:v>
                </c:pt>
                <c:pt idx="12">
                  <c:v>5</c:v>
                </c:pt>
                <c:pt idx="13">
                  <c:v>36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Foglio1!$D$37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Foglio1!$D$38:$D$52</c:f>
              <c:numCache>
                <c:formatCode>General</c:formatCode>
                <c:ptCount val="15"/>
                <c:pt idx="0">
                  <c:v>394</c:v>
                </c:pt>
                <c:pt idx="1">
                  <c:v>597</c:v>
                </c:pt>
                <c:pt idx="2">
                  <c:v>417</c:v>
                </c:pt>
                <c:pt idx="3">
                  <c:v>402</c:v>
                </c:pt>
                <c:pt idx="4">
                  <c:v>372</c:v>
                </c:pt>
                <c:pt idx="5">
                  <c:v>442</c:v>
                </c:pt>
                <c:pt idx="6">
                  <c:v>503</c:v>
                </c:pt>
                <c:pt idx="7">
                  <c:v>363</c:v>
                </c:pt>
                <c:pt idx="8">
                  <c:v>294</c:v>
                </c:pt>
                <c:pt idx="9">
                  <c:v>202</c:v>
                </c:pt>
                <c:pt idx="10">
                  <c:v>217</c:v>
                </c:pt>
                <c:pt idx="11">
                  <c:v>144</c:v>
                </c:pt>
                <c:pt idx="12">
                  <c:v>138</c:v>
                </c:pt>
                <c:pt idx="13">
                  <c:v>189</c:v>
                </c:pt>
                <c:pt idx="14">
                  <c:v>56</c:v>
                </c:pt>
              </c:numCache>
            </c:numRef>
          </c:val>
        </c:ser>
        <c:ser>
          <c:idx val="3"/>
          <c:order val="3"/>
          <c:tx>
            <c:strRef>
              <c:f>Foglio1!$E$37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Foglio1!$E$38:$E$52</c:f>
              <c:numCache>
                <c:formatCode>General</c:formatCode>
                <c:ptCount val="15"/>
                <c:pt idx="0">
                  <c:v>466</c:v>
                </c:pt>
                <c:pt idx="1">
                  <c:v>802</c:v>
                </c:pt>
                <c:pt idx="2">
                  <c:v>653</c:v>
                </c:pt>
                <c:pt idx="3">
                  <c:v>669</c:v>
                </c:pt>
                <c:pt idx="4">
                  <c:v>704</c:v>
                </c:pt>
                <c:pt idx="5">
                  <c:v>784</c:v>
                </c:pt>
                <c:pt idx="6">
                  <c:v>909</c:v>
                </c:pt>
                <c:pt idx="7">
                  <c:v>937</c:v>
                </c:pt>
                <c:pt idx="8">
                  <c:v>873</c:v>
                </c:pt>
                <c:pt idx="9">
                  <c:v>1002</c:v>
                </c:pt>
                <c:pt idx="10">
                  <c:v>942</c:v>
                </c:pt>
                <c:pt idx="11">
                  <c:v>987</c:v>
                </c:pt>
                <c:pt idx="12">
                  <c:v>968</c:v>
                </c:pt>
                <c:pt idx="13">
                  <c:v>760</c:v>
                </c:pt>
                <c:pt idx="14">
                  <c:v>735</c:v>
                </c:pt>
              </c:numCache>
            </c:numRef>
          </c:val>
        </c:ser>
        <c:ser>
          <c:idx val="4"/>
          <c:order val="4"/>
          <c:tx>
            <c:strRef>
              <c:f>Foglio1!$F$37</c:f>
              <c:strCache>
                <c:ptCount val="1"/>
                <c:pt idx="0">
                  <c:v>Completamente d’accordo</c:v>
                </c:pt>
              </c:strCache>
            </c:strRef>
          </c:tx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Foglio1!$F$38:$F$52</c:f>
              <c:numCache>
                <c:formatCode>General</c:formatCode>
                <c:ptCount val="15"/>
                <c:pt idx="0">
                  <c:v>247</c:v>
                </c:pt>
                <c:pt idx="1">
                  <c:v>332</c:v>
                </c:pt>
                <c:pt idx="2">
                  <c:v>399</c:v>
                </c:pt>
                <c:pt idx="3">
                  <c:v>367</c:v>
                </c:pt>
                <c:pt idx="4">
                  <c:v>380</c:v>
                </c:pt>
                <c:pt idx="5">
                  <c:v>525</c:v>
                </c:pt>
                <c:pt idx="6">
                  <c:v>467</c:v>
                </c:pt>
                <c:pt idx="7">
                  <c:v>584</c:v>
                </c:pt>
                <c:pt idx="8">
                  <c:v>797</c:v>
                </c:pt>
                <c:pt idx="9">
                  <c:v>773</c:v>
                </c:pt>
                <c:pt idx="10">
                  <c:v>741</c:v>
                </c:pt>
                <c:pt idx="11">
                  <c:v>899</c:v>
                </c:pt>
                <c:pt idx="12">
                  <c:v>941</c:v>
                </c:pt>
                <c:pt idx="13">
                  <c:v>1052</c:v>
                </c:pt>
                <c:pt idx="14">
                  <c:v>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991488"/>
        <c:axId val="92993024"/>
      </c:barChart>
      <c:catAx>
        <c:axId val="92991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2993024"/>
        <c:crosses val="autoZero"/>
        <c:auto val="1"/>
        <c:lblAlgn val="ctr"/>
        <c:lblOffset val="100"/>
        <c:noMultiLvlLbl val="0"/>
      </c:catAx>
      <c:valAx>
        <c:axId val="92993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991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Foglio1!$B$37</c:f>
              <c:strCache>
                <c:ptCount val="1"/>
                <c:pt idx="0">
                  <c:v>In completo disaccordo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Foglio1!$B$38:$B$52</c:f>
              <c:numCache>
                <c:formatCode>General</c:formatCode>
                <c:ptCount val="15"/>
                <c:pt idx="0">
                  <c:v>34</c:v>
                </c:pt>
                <c:pt idx="1">
                  <c:v>41</c:v>
                </c:pt>
                <c:pt idx="2">
                  <c:v>47</c:v>
                </c:pt>
                <c:pt idx="3">
                  <c:v>18</c:v>
                </c:pt>
                <c:pt idx="4">
                  <c:v>19</c:v>
                </c:pt>
                <c:pt idx="5">
                  <c:v>36</c:v>
                </c:pt>
                <c:pt idx="6">
                  <c:v>22</c:v>
                </c:pt>
                <c:pt idx="7">
                  <c:v>12</c:v>
                </c:pt>
                <c:pt idx="8">
                  <c:v>12</c:v>
                </c:pt>
                <c:pt idx="9">
                  <c:v>15</c:v>
                </c:pt>
                <c:pt idx="10">
                  <c:v>8</c:v>
                </c:pt>
                <c:pt idx="11">
                  <c:v>8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Foglio1!$C$37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Foglio1!$C$38:$C$52</c:f>
              <c:numCache>
                <c:formatCode>General</c:formatCode>
                <c:ptCount val="15"/>
                <c:pt idx="0">
                  <c:v>148</c:v>
                </c:pt>
                <c:pt idx="1">
                  <c:v>142</c:v>
                </c:pt>
                <c:pt idx="2">
                  <c:v>119</c:v>
                </c:pt>
                <c:pt idx="3">
                  <c:v>82</c:v>
                </c:pt>
                <c:pt idx="4">
                  <c:v>102</c:v>
                </c:pt>
                <c:pt idx="5">
                  <c:v>100</c:v>
                </c:pt>
                <c:pt idx="6">
                  <c:v>63</c:v>
                </c:pt>
                <c:pt idx="7">
                  <c:v>28</c:v>
                </c:pt>
                <c:pt idx="8">
                  <c:v>30</c:v>
                </c:pt>
                <c:pt idx="9">
                  <c:v>29</c:v>
                </c:pt>
                <c:pt idx="10">
                  <c:v>14</c:v>
                </c:pt>
                <c:pt idx="11">
                  <c:v>15</c:v>
                </c:pt>
                <c:pt idx="12">
                  <c:v>5</c:v>
                </c:pt>
                <c:pt idx="13">
                  <c:v>36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Foglio1!$D$37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Foglio1!$D$38:$D$52</c:f>
              <c:numCache>
                <c:formatCode>General</c:formatCode>
                <c:ptCount val="15"/>
                <c:pt idx="0">
                  <c:v>394</c:v>
                </c:pt>
                <c:pt idx="1">
                  <c:v>597</c:v>
                </c:pt>
                <c:pt idx="2">
                  <c:v>417</c:v>
                </c:pt>
                <c:pt idx="3">
                  <c:v>402</c:v>
                </c:pt>
                <c:pt idx="4">
                  <c:v>372</c:v>
                </c:pt>
                <c:pt idx="5">
                  <c:v>442</c:v>
                </c:pt>
                <c:pt idx="6">
                  <c:v>503</c:v>
                </c:pt>
                <c:pt idx="7">
                  <c:v>363</c:v>
                </c:pt>
                <c:pt idx="8">
                  <c:v>294</c:v>
                </c:pt>
                <c:pt idx="9">
                  <c:v>202</c:v>
                </c:pt>
                <c:pt idx="10">
                  <c:v>217</c:v>
                </c:pt>
                <c:pt idx="11">
                  <c:v>144</c:v>
                </c:pt>
                <c:pt idx="12">
                  <c:v>138</c:v>
                </c:pt>
                <c:pt idx="13">
                  <c:v>189</c:v>
                </c:pt>
                <c:pt idx="14">
                  <c:v>56</c:v>
                </c:pt>
              </c:numCache>
            </c:numRef>
          </c:val>
        </c:ser>
        <c:ser>
          <c:idx val="3"/>
          <c:order val="3"/>
          <c:tx>
            <c:strRef>
              <c:f>Foglio1!$E$37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Foglio1!$E$38:$E$52</c:f>
              <c:numCache>
                <c:formatCode>General</c:formatCode>
                <c:ptCount val="15"/>
                <c:pt idx="0">
                  <c:v>466</c:v>
                </c:pt>
                <c:pt idx="1">
                  <c:v>802</c:v>
                </c:pt>
                <c:pt idx="2">
                  <c:v>653</c:v>
                </c:pt>
                <c:pt idx="3">
                  <c:v>669</c:v>
                </c:pt>
                <c:pt idx="4">
                  <c:v>704</c:v>
                </c:pt>
                <c:pt idx="5">
                  <c:v>784</c:v>
                </c:pt>
                <c:pt idx="6">
                  <c:v>909</c:v>
                </c:pt>
                <c:pt idx="7">
                  <c:v>937</c:v>
                </c:pt>
                <c:pt idx="8">
                  <c:v>873</c:v>
                </c:pt>
                <c:pt idx="9">
                  <c:v>1002</c:v>
                </c:pt>
                <c:pt idx="10">
                  <c:v>942</c:v>
                </c:pt>
                <c:pt idx="11">
                  <c:v>987</c:v>
                </c:pt>
                <c:pt idx="12">
                  <c:v>968</c:v>
                </c:pt>
                <c:pt idx="13">
                  <c:v>760</c:v>
                </c:pt>
                <c:pt idx="14">
                  <c:v>735</c:v>
                </c:pt>
              </c:numCache>
            </c:numRef>
          </c:val>
        </c:ser>
        <c:ser>
          <c:idx val="4"/>
          <c:order val="4"/>
          <c:tx>
            <c:strRef>
              <c:f>Foglio1!$F$37</c:f>
              <c:strCache>
                <c:ptCount val="1"/>
                <c:pt idx="0">
                  <c:v>Completamente d’accordo</c:v>
                </c:pt>
              </c:strCache>
            </c:strRef>
          </c:tx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Foglio1!$F$38:$F$52</c:f>
              <c:numCache>
                <c:formatCode>General</c:formatCode>
                <c:ptCount val="15"/>
                <c:pt idx="0">
                  <c:v>247</c:v>
                </c:pt>
                <c:pt idx="1">
                  <c:v>332</c:v>
                </c:pt>
                <c:pt idx="2">
                  <c:v>399</c:v>
                </c:pt>
                <c:pt idx="3">
                  <c:v>367</c:v>
                </c:pt>
                <c:pt idx="4">
                  <c:v>380</c:v>
                </c:pt>
                <c:pt idx="5">
                  <c:v>525</c:v>
                </c:pt>
                <c:pt idx="6">
                  <c:v>467</c:v>
                </c:pt>
                <c:pt idx="7">
                  <c:v>584</c:v>
                </c:pt>
                <c:pt idx="8">
                  <c:v>797</c:v>
                </c:pt>
                <c:pt idx="9">
                  <c:v>773</c:v>
                </c:pt>
                <c:pt idx="10">
                  <c:v>741</c:v>
                </c:pt>
                <c:pt idx="11">
                  <c:v>899</c:v>
                </c:pt>
                <c:pt idx="12">
                  <c:v>941</c:v>
                </c:pt>
                <c:pt idx="13">
                  <c:v>1052</c:v>
                </c:pt>
                <c:pt idx="14">
                  <c:v>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54848"/>
        <c:axId val="93056384"/>
      </c:barChart>
      <c:catAx>
        <c:axId val="9305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3056384"/>
        <c:crosses val="autoZero"/>
        <c:auto val="1"/>
        <c:lblAlgn val="ctr"/>
        <c:lblOffset val="100"/>
        <c:noMultiLvlLbl val="0"/>
      </c:catAx>
      <c:valAx>
        <c:axId val="930563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3054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Foglio7!$B$38</c:f>
              <c:strCache>
                <c:ptCount val="1"/>
                <c:pt idx="0">
                  <c:v>Approvvigionamento</c:v>
                </c:pt>
              </c:strCache>
            </c:strRef>
          </c:tx>
          <c:spPr>
            <a:solidFill>
              <a:srgbClr val="AB495D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Foglio7!$B$39:$B$56</c:f>
              <c:numCache>
                <c:formatCode>General</c:formatCode>
                <c:ptCount val="18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65-224E-88D7-49DEC3FDF843}"/>
            </c:ext>
          </c:extLst>
        </c:ser>
        <c:ser>
          <c:idx val="1"/>
          <c:order val="1"/>
          <c:tx>
            <c:strRef>
              <c:f>Foglio7!$C$38</c:f>
              <c:strCache>
                <c:ptCount val="1"/>
                <c:pt idx="0">
                  <c:v>Design</c:v>
                </c:pt>
              </c:strCache>
            </c:strRef>
          </c:tx>
          <c:spPr>
            <a:solidFill>
              <a:srgbClr val="594896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Foglio7!$C$39:$C$56</c:f>
              <c:numCache>
                <c:formatCode>General</c:formatCode>
                <c:ptCount val="18"/>
                <c:pt idx="0">
                  <c:v>7</c:v>
                </c:pt>
                <c:pt idx="1">
                  <c:v>4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65-224E-88D7-49DEC3FDF843}"/>
            </c:ext>
          </c:extLst>
        </c:ser>
        <c:ser>
          <c:idx val="2"/>
          <c:order val="2"/>
          <c:tx>
            <c:strRef>
              <c:f>Foglio7!$D$38</c:f>
              <c:strCache>
                <c:ptCount val="1"/>
                <c:pt idx="0">
                  <c:v>Produzione</c:v>
                </c:pt>
              </c:strCache>
            </c:strRef>
          </c:tx>
          <c:spPr>
            <a:solidFill>
              <a:srgbClr val="2F62AA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Foglio7!$D$39:$D$56</c:f>
              <c:numCache>
                <c:formatCode>General</c:formatCode>
                <c:ptCount val="18"/>
                <c:pt idx="0">
                  <c:v>15</c:v>
                </c:pt>
                <c:pt idx="1">
                  <c:v>3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65-224E-88D7-49DEC3FDF843}"/>
            </c:ext>
          </c:extLst>
        </c:ser>
        <c:ser>
          <c:idx val="3"/>
          <c:order val="3"/>
          <c:tx>
            <c:strRef>
              <c:f>Foglio7!$E$38</c:f>
              <c:strCache>
                <c:ptCount val="1"/>
                <c:pt idx="0">
                  <c:v>Logistica</c:v>
                </c:pt>
              </c:strCache>
            </c:strRef>
          </c:tx>
          <c:spPr>
            <a:solidFill>
              <a:srgbClr val="479A95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Foglio7!$E$39:$E$56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65-224E-88D7-49DEC3FDF843}"/>
            </c:ext>
          </c:extLst>
        </c:ser>
        <c:ser>
          <c:idx val="4"/>
          <c:order val="4"/>
          <c:tx>
            <c:strRef>
              <c:f>Foglio7!$F$38</c:f>
              <c:strCache>
                <c:ptCount val="1"/>
                <c:pt idx="0">
                  <c:v>Utilizzo</c:v>
                </c:pt>
              </c:strCache>
            </c:strRef>
          </c:tx>
          <c:spPr>
            <a:solidFill>
              <a:srgbClr val="ACCA54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Foglio7!$F$39:$F$56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65-224E-88D7-49DEC3FDF843}"/>
            </c:ext>
          </c:extLst>
        </c:ser>
        <c:ser>
          <c:idx val="5"/>
          <c:order val="5"/>
          <c:tx>
            <c:strRef>
              <c:f>Foglio7!$G$38</c:f>
              <c:strCache>
                <c:ptCount val="1"/>
                <c:pt idx="0">
                  <c:v>Raccolta</c:v>
                </c:pt>
              </c:strCache>
            </c:strRef>
          </c:tx>
          <c:spPr>
            <a:solidFill>
              <a:srgbClr val="F2B242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Foglio7!$G$39:$G$56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65-224E-88D7-49DEC3FDF843}"/>
            </c:ext>
          </c:extLst>
        </c:ser>
        <c:ser>
          <c:idx val="6"/>
          <c:order val="6"/>
          <c:tx>
            <c:strRef>
              <c:f>Foglio7!$H$38</c:f>
              <c:strCache>
                <c:ptCount val="1"/>
                <c:pt idx="0">
                  <c:v>Riciclo</c:v>
                </c:pt>
              </c:strCache>
            </c:strRef>
          </c:tx>
          <c:spPr>
            <a:solidFill>
              <a:srgbClr val="E2803D"/>
            </a:solidFill>
            <a:ln>
              <a:noFill/>
            </a:ln>
            <a:effectLst/>
          </c:spPr>
          <c:invertIfNegative val="0"/>
          <c:cat>
            <c:strRef>
              <c:f>Foglio7!$A$39:$A$56</c:f>
              <c:strCache>
                <c:ptCount val="18"/>
                <c:pt idx="0">
                  <c:v>Chimica</c:v>
                </c:pt>
                <c:pt idx="1">
                  <c:v>Tech</c:v>
                </c:pt>
                <c:pt idx="2">
                  <c:v>Servizi</c:v>
                </c:pt>
                <c:pt idx="3">
                  <c:v>Abbigliamento</c:v>
                </c:pt>
                <c:pt idx="4">
                  <c:v>Riciclo</c:v>
                </c:pt>
                <c:pt idx="5">
                  <c:v>Sociale</c:v>
                </c:pt>
                <c:pt idx="6">
                  <c:v>Edilizia</c:v>
                </c:pt>
                <c:pt idx="7">
                  <c:v>Automotive</c:v>
                </c:pt>
                <c:pt idx="8">
                  <c:v>Packaging</c:v>
                </c:pt>
                <c:pt idx="9">
                  <c:v>Alimentare</c:v>
                </c:pt>
                <c:pt idx="10">
                  <c:v>Energia</c:v>
                </c:pt>
                <c:pt idx="11">
                  <c:v>Agricoltura</c:v>
                </c:pt>
                <c:pt idx="12">
                  <c:v>Commercio</c:v>
                </c:pt>
                <c:pt idx="13">
                  <c:v>Altro</c:v>
                </c:pt>
                <c:pt idx="14">
                  <c:v>Arredo</c:v>
                </c:pt>
                <c:pt idx="15">
                  <c:v>Siderurgia</c:v>
                </c:pt>
                <c:pt idx="16">
                  <c:v>Multi-utility</c:v>
                </c:pt>
                <c:pt idx="17">
                  <c:v>Bancario</c:v>
                </c:pt>
              </c:strCache>
            </c:strRef>
          </c:cat>
          <c:val>
            <c:numRef>
              <c:f>Foglio7!$H$39:$H$56</c:f>
              <c:numCache>
                <c:formatCode>General</c:formatCode>
                <c:ptCount val="18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65-224E-88D7-49DEC3FDF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323648"/>
        <c:axId val="93325184"/>
      </c:barChart>
      <c:catAx>
        <c:axId val="933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325184"/>
        <c:crosses val="autoZero"/>
        <c:auto val="1"/>
        <c:lblAlgn val="ctr"/>
        <c:lblOffset val="100"/>
        <c:noMultiLvlLbl val="0"/>
      </c:catAx>
      <c:valAx>
        <c:axId val="9332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3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672256293156403"/>
          <c:y val="0.04"/>
          <c:w val="0.35770417711239"/>
          <c:h val="0.876369230769231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Foglio3!$B$37</c:f>
              <c:strCache>
                <c:ptCount val="1"/>
                <c:pt idx="0">
                  <c:v>Per niente efficace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Foglio3!$A$38:$A$51</c:f>
              <c:strCache>
                <c:ptCount val="14"/>
                <c:pt idx="0">
                  <c:v>Disincentivi all’impiego delle materie prime (o incentivi alla riduzione del loro impiego)</c:v>
                </c:pt>
                <c:pt idx="1">
                  <c:v>Rafforzamento o cambiamento del ruolo dei consorzi obbligatori</c:v>
                </c:pt>
                <c:pt idx="2">
                  <c:v>Obblighi di comunicare al mercato l’impatto ambientale dei prodotto finiti</c:v>
                </c:pt>
                <c:pt idx="3">
                  <c:v>Incentivi all’impiego delle materie prime seconde</c:v>
                </c:pt>
                <c:pt idx="4">
                  <c:v>Creazioni di sistemi di riconoscimento pubblico (awards, ecolabel, etc.) per prodotti generati da processi produttivi che adottano i principi dell’economia circolare</c:v>
                </c:pt>
                <c:pt idx="5">
                  <c:v>Modifiche al sistema dei contributi ambientali</c:v>
                </c:pt>
                <c:pt idx="6">
                  <c:v>Promozione di azioni volontarie di collaborazione fra gli attori delle filiere interessate</c:v>
                </c:pt>
                <c:pt idx="7">
                  <c:v>Azioni di sostegno per lo sviluppo dei mercati per i ri-prodotti (prodotti fabbricati con materie prime riciclate)</c:v>
                </c:pt>
                <c:pt idx="8">
                  <c:v>Finanziamenti pubblici alle azioni di economia circolare</c:v>
                </c:pt>
                <c:pt idx="9">
                  <c:v>Diffusione del know-how e delle informazioni sull’economia circolare e le sue opportunità</c:v>
                </c:pt>
                <c:pt idx="10">
                  <c:v>Riduzione e semplificazione dei vincoli normativi</c:v>
                </c:pt>
                <c:pt idx="11">
                  <c:v>Supporto all’innovazione tecnologica</c:v>
                </c:pt>
                <c:pt idx="12">
                  <c:v>Misure di agevolazione fiscale a favore dei prodotti o dei processi orientati all’economia circolare</c:v>
                </c:pt>
                <c:pt idx="13">
                  <c:v>Miglioramento della raccolta differenziata</c:v>
                </c:pt>
              </c:strCache>
            </c:strRef>
          </c:cat>
          <c:val>
            <c:numRef>
              <c:f>Foglio3!$B$38:$B$51</c:f>
              <c:numCache>
                <c:formatCode>General</c:formatCode>
                <c:ptCount val="14"/>
                <c:pt idx="0">
                  <c:v>182</c:v>
                </c:pt>
                <c:pt idx="1">
                  <c:v>104</c:v>
                </c:pt>
                <c:pt idx="2">
                  <c:v>104</c:v>
                </c:pt>
                <c:pt idx="3">
                  <c:v>102</c:v>
                </c:pt>
                <c:pt idx="4">
                  <c:v>64</c:v>
                </c:pt>
                <c:pt idx="5">
                  <c:v>48</c:v>
                </c:pt>
                <c:pt idx="6">
                  <c:v>46</c:v>
                </c:pt>
                <c:pt idx="7">
                  <c:v>48</c:v>
                </c:pt>
                <c:pt idx="8">
                  <c:v>55</c:v>
                </c:pt>
                <c:pt idx="9">
                  <c:v>24</c:v>
                </c:pt>
                <c:pt idx="10">
                  <c:v>33</c:v>
                </c:pt>
                <c:pt idx="11">
                  <c:v>27</c:v>
                </c:pt>
                <c:pt idx="12">
                  <c:v>31</c:v>
                </c:pt>
                <c:pt idx="13">
                  <c:v>31</c:v>
                </c:pt>
              </c:numCache>
            </c:numRef>
          </c:val>
        </c:ser>
        <c:ser>
          <c:idx val="1"/>
          <c:order val="1"/>
          <c:tx>
            <c:strRef>
              <c:f>Foglio3!$C$37</c:f>
              <c:strCache>
                <c:ptCount val="1"/>
                <c:pt idx="0">
                  <c:v>Poco efficace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Foglio3!$A$38:$A$51</c:f>
              <c:strCache>
                <c:ptCount val="14"/>
                <c:pt idx="0">
                  <c:v>Disincentivi all’impiego delle materie prime (o incentivi alla riduzione del loro impiego)</c:v>
                </c:pt>
                <c:pt idx="1">
                  <c:v>Rafforzamento o cambiamento del ruolo dei consorzi obbligatori</c:v>
                </c:pt>
                <c:pt idx="2">
                  <c:v>Obblighi di comunicare al mercato l’impatto ambientale dei prodotto finiti</c:v>
                </c:pt>
                <c:pt idx="3">
                  <c:v>Incentivi all’impiego delle materie prime seconde</c:v>
                </c:pt>
                <c:pt idx="4">
                  <c:v>Creazioni di sistemi di riconoscimento pubblico (awards, ecolabel, etc.) per prodotti generati da processi produttivi che adottano i principi dell’economia circolare</c:v>
                </c:pt>
                <c:pt idx="5">
                  <c:v>Modifiche al sistema dei contributi ambientali</c:v>
                </c:pt>
                <c:pt idx="6">
                  <c:v>Promozione di azioni volontarie di collaborazione fra gli attori delle filiere interessate</c:v>
                </c:pt>
                <c:pt idx="7">
                  <c:v>Azioni di sostegno per lo sviluppo dei mercati per i ri-prodotti (prodotti fabbricati con materie prime riciclate)</c:v>
                </c:pt>
                <c:pt idx="8">
                  <c:v>Finanziamenti pubblici alle azioni di economia circolare</c:v>
                </c:pt>
                <c:pt idx="9">
                  <c:v>Diffusione del know-how e delle informazioni sull’economia circolare e le sue opportunità</c:v>
                </c:pt>
                <c:pt idx="10">
                  <c:v>Riduzione e semplificazione dei vincoli normativi</c:v>
                </c:pt>
                <c:pt idx="11">
                  <c:v>Supporto all’innovazione tecnologica</c:v>
                </c:pt>
                <c:pt idx="12">
                  <c:v>Misure di agevolazione fiscale a favore dei prodotti o dei processi orientati all’economia circolare</c:v>
                </c:pt>
                <c:pt idx="13">
                  <c:v>Miglioramento della raccolta differenziata</c:v>
                </c:pt>
              </c:strCache>
            </c:strRef>
          </c:cat>
          <c:val>
            <c:numRef>
              <c:f>Foglio3!$C$38:$C$51</c:f>
              <c:numCache>
                <c:formatCode>General</c:formatCode>
                <c:ptCount val="14"/>
                <c:pt idx="0">
                  <c:v>156</c:v>
                </c:pt>
                <c:pt idx="1">
                  <c:v>126</c:v>
                </c:pt>
                <c:pt idx="2">
                  <c:v>113</c:v>
                </c:pt>
                <c:pt idx="3">
                  <c:v>98</c:v>
                </c:pt>
                <c:pt idx="4">
                  <c:v>76</c:v>
                </c:pt>
                <c:pt idx="5">
                  <c:v>51</c:v>
                </c:pt>
                <c:pt idx="6">
                  <c:v>55</c:v>
                </c:pt>
                <c:pt idx="7">
                  <c:v>45</c:v>
                </c:pt>
                <c:pt idx="8">
                  <c:v>45</c:v>
                </c:pt>
                <c:pt idx="9">
                  <c:v>36</c:v>
                </c:pt>
                <c:pt idx="10">
                  <c:v>36</c:v>
                </c:pt>
                <c:pt idx="11">
                  <c:v>27</c:v>
                </c:pt>
                <c:pt idx="12">
                  <c:v>38</c:v>
                </c:pt>
                <c:pt idx="13">
                  <c:v>40</c:v>
                </c:pt>
              </c:numCache>
            </c:numRef>
          </c:val>
        </c:ser>
        <c:ser>
          <c:idx val="2"/>
          <c:order val="2"/>
          <c:tx>
            <c:strRef>
              <c:f>Foglio3!$D$37</c:f>
              <c:strCache>
                <c:ptCount val="1"/>
                <c:pt idx="0">
                  <c:v>Incerto/neutrale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Foglio3!$A$38:$A$51</c:f>
              <c:strCache>
                <c:ptCount val="14"/>
                <c:pt idx="0">
                  <c:v>Disincentivi all’impiego delle materie prime (o incentivi alla riduzione del loro impiego)</c:v>
                </c:pt>
                <c:pt idx="1">
                  <c:v>Rafforzamento o cambiamento del ruolo dei consorzi obbligatori</c:v>
                </c:pt>
                <c:pt idx="2">
                  <c:v>Obblighi di comunicare al mercato l’impatto ambientale dei prodotto finiti</c:v>
                </c:pt>
                <c:pt idx="3">
                  <c:v>Incentivi all’impiego delle materie prime seconde</c:v>
                </c:pt>
                <c:pt idx="4">
                  <c:v>Creazioni di sistemi di riconoscimento pubblico (awards, ecolabel, etc.) per prodotti generati da processi produttivi che adottano i principi dell’economia circolare</c:v>
                </c:pt>
                <c:pt idx="5">
                  <c:v>Modifiche al sistema dei contributi ambientali</c:v>
                </c:pt>
                <c:pt idx="6">
                  <c:v>Promozione di azioni volontarie di collaborazione fra gli attori delle filiere interessate</c:v>
                </c:pt>
                <c:pt idx="7">
                  <c:v>Azioni di sostegno per lo sviluppo dei mercati per i ri-prodotti (prodotti fabbricati con materie prime riciclate)</c:v>
                </c:pt>
                <c:pt idx="8">
                  <c:v>Finanziamenti pubblici alle azioni di economia circolare</c:v>
                </c:pt>
                <c:pt idx="9">
                  <c:v>Diffusione del know-how e delle informazioni sull’economia circolare e le sue opportunità</c:v>
                </c:pt>
                <c:pt idx="10">
                  <c:v>Riduzione e semplificazione dei vincoli normativi</c:v>
                </c:pt>
                <c:pt idx="11">
                  <c:v>Supporto all’innovazione tecnologica</c:v>
                </c:pt>
                <c:pt idx="12">
                  <c:v>Misure di agevolazione fiscale a favore dei prodotti o dei processi orientati all’economia circolare</c:v>
                </c:pt>
                <c:pt idx="13">
                  <c:v>Miglioramento della raccolta differenziata</c:v>
                </c:pt>
              </c:strCache>
            </c:strRef>
          </c:cat>
          <c:val>
            <c:numRef>
              <c:f>Foglio3!$D$38:$D$51</c:f>
              <c:numCache>
                <c:formatCode>General</c:formatCode>
                <c:ptCount val="14"/>
                <c:pt idx="0">
                  <c:v>823</c:v>
                </c:pt>
                <c:pt idx="1">
                  <c:v>935</c:v>
                </c:pt>
                <c:pt idx="2">
                  <c:v>775</c:v>
                </c:pt>
                <c:pt idx="3">
                  <c:v>673</c:v>
                </c:pt>
                <c:pt idx="4">
                  <c:v>764</c:v>
                </c:pt>
                <c:pt idx="5">
                  <c:v>824</c:v>
                </c:pt>
                <c:pt idx="6">
                  <c:v>775</c:v>
                </c:pt>
                <c:pt idx="7">
                  <c:v>578</c:v>
                </c:pt>
                <c:pt idx="8">
                  <c:v>522</c:v>
                </c:pt>
                <c:pt idx="9">
                  <c:v>512</c:v>
                </c:pt>
                <c:pt idx="10">
                  <c:v>467</c:v>
                </c:pt>
                <c:pt idx="11">
                  <c:v>431</c:v>
                </c:pt>
                <c:pt idx="12">
                  <c:v>402</c:v>
                </c:pt>
                <c:pt idx="13">
                  <c:v>406</c:v>
                </c:pt>
              </c:numCache>
            </c:numRef>
          </c:val>
        </c:ser>
        <c:ser>
          <c:idx val="3"/>
          <c:order val="3"/>
          <c:tx>
            <c:strRef>
              <c:f>Foglio3!$E$37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Foglio3!$A$38:$A$51</c:f>
              <c:strCache>
                <c:ptCount val="14"/>
                <c:pt idx="0">
                  <c:v>Disincentivi all’impiego delle materie prime (o incentivi alla riduzione del loro impiego)</c:v>
                </c:pt>
                <c:pt idx="1">
                  <c:v>Rafforzamento o cambiamento del ruolo dei consorzi obbligatori</c:v>
                </c:pt>
                <c:pt idx="2">
                  <c:v>Obblighi di comunicare al mercato l’impatto ambientale dei prodotto finiti</c:v>
                </c:pt>
                <c:pt idx="3">
                  <c:v>Incentivi all’impiego delle materie prime seconde</c:v>
                </c:pt>
                <c:pt idx="4">
                  <c:v>Creazioni di sistemi di riconoscimento pubblico (awards, ecolabel, etc.) per prodotti generati da processi produttivi che adottano i principi dell’economia circolare</c:v>
                </c:pt>
                <c:pt idx="5">
                  <c:v>Modifiche al sistema dei contributi ambientali</c:v>
                </c:pt>
                <c:pt idx="6">
                  <c:v>Promozione di azioni volontarie di collaborazione fra gli attori delle filiere interessate</c:v>
                </c:pt>
                <c:pt idx="7">
                  <c:v>Azioni di sostegno per lo sviluppo dei mercati per i ri-prodotti (prodotti fabbricati con materie prime riciclate)</c:v>
                </c:pt>
                <c:pt idx="8">
                  <c:v>Finanziamenti pubblici alle azioni di economia circolare</c:v>
                </c:pt>
                <c:pt idx="9">
                  <c:v>Diffusione del know-how e delle informazioni sull’economia circolare e le sue opportunità</c:v>
                </c:pt>
                <c:pt idx="10">
                  <c:v>Riduzione e semplificazione dei vincoli normativi</c:v>
                </c:pt>
                <c:pt idx="11">
                  <c:v>Supporto all’innovazione tecnologica</c:v>
                </c:pt>
                <c:pt idx="12">
                  <c:v>Misure di agevolazione fiscale a favore dei prodotti o dei processi orientati all’economia circolare</c:v>
                </c:pt>
                <c:pt idx="13">
                  <c:v>Miglioramento della raccolta differenziata</c:v>
                </c:pt>
              </c:strCache>
            </c:strRef>
          </c:cat>
          <c:val>
            <c:numRef>
              <c:f>Foglio3!$E$38:$E$51</c:f>
              <c:numCache>
                <c:formatCode>General</c:formatCode>
                <c:ptCount val="14"/>
                <c:pt idx="0">
                  <c:v>605</c:v>
                </c:pt>
                <c:pt idx="1">
                  <c:v>599</c:v>
                </c:pt>
                <c:pt idx="2">
                  <c:v>659</c:v>
                </c:pt>
                <c:pt idx="3">
                  <c:v>818</c:v>
                </c:pt>
                <c:pt idx="4">
                  <c:v>762</c:v>
                </c:pt>
                <c:pt idx="5">
                  <c:v>739</c:v>
                </c:pt>
                <c:pt idx="6">
                  <c:v>819</c:v>
                </c:pt>
                <c:pt idx="7">
                  <c:v>901</c:v>
                </c:pt>
                <c:pt idx="8">
                  <c:v>846</c:v>
                </c:pt>
                <c:pt idx="9">
                  <c:v>953</c:v>
                </c:pt>
                <c:pt idx="10">
                  <c:v>851</c:v>
                </c:pt>
                <c:pt idx="11">
                  <c:v>950</c:v>
                </c:pt>
                <c:pt idx="12">
                  <c:v>897</c:v>
                </c:pt>
                <c:pt idx="13">
                  <c:v>822</c:v>
                </c:pt>
              </c:numCache>
            </c:numRef>
          </c:val>
        </c:ser>
        <c:ser>
          <c:idx val="4"/>
          <c:order val="4"/>
          <c:tx>
            <c:strRef>
              <c:f>Foglio3!$F$37</c:f>
              <c:strCache>
                <c:ptCount val="1"/>
                <c:pt idx="0">
                  <c:v>Molto efficace</c:v>
                </c:pt>
              </c:strCache>
            </c:strRef>
          </c:tx>
          <c:invertIfNegative val="0"/>
          <c:cat>
            <c:strRef>
              <c:f>Foglio3!$A$38:$A$51</c:f>
              <c:strCache>
                <c:ptCount val="14"/>
                <c:pt idx="0">
                  <c:v>Disincentivi all’impiego delle materie prime (o incentivi alla riduzione del loro impiego)</c:v>
                </c:pt>
                <c:pt idx="1">
                  <c:v>Rafforzamento o cambiamento del ruolo dei consorzi obbligatori</c:v>
                </c:pt>
                <c:pt idx="2">
                  <c:v>Obblighi di comunicare al mercato l’impatto ambientale dei prodotto finiti</c:v>
                </c:pt>
                <c:pt idx="3">
                  <c:v>Incentivi all’impiego delle materie prime seconde</c:v>
                </c:pt>
                <c:pt idx="4">
                  <c:v>Creazioni di sistemi di riconoscimento pubblico (awards, ecolabel, etc.) per prodotti generati da processi produttivi che adottano i principi dell’economia circolare</c:v>
                </c:pt>
                <c:pt idx="5">
                  <c:v>Modifiche al sistema dei contributi ambientali</c:v>
                </c:pt>
                <c:pt idx="6">
                  <c:v>Promozione di azioni volontarie di collaborazione fra gli attori delle filiere interessate</c:v>
                </c:pt>
                <c:pt idx="7">
                  <c:v>Azioni di sostegno per lo sviluppo dei mercati per i ri-prodotti (prodotti fabbricati con materie prime riciclate)</c:v>
                </c:pt>
                <c:pt idx="8">
                  <c:v>Finanziamenti pubblici alle azioni di economia circolare</c:v>
                </c:pt>
                <c:pt idx="9">
                  <c:v>Diffusione del know-how e delle informazioni sull’economia circolare e le sue opportunità</c:v>
                </c:pt>
                <c:pt idx="10">
                  <c:v>Riduzione e semplificazione dei vincoli normativi</c:v>
                </c:pt>
                <c:pt idx="11">
                  <c:v>Supporto all’innovazione tecnologica</c:v>
                </c:pt>
                <c:pt idx="12">
                  <c:v>Misure di agevolazione fiscale a favore dei prodotti o dei processi orientati all’economia circolare</c:v>
                </c:pt>
                <c:pt idx="13">
                  <c:v>Miglioramento della raccolta differenziata</c:v>
                </c:pt>
              </c:strCache>
            </c:strRef>
          </c:cat>
          <c:val>
            <c:numRef>
              <c:f>Foglio3!$F$38:$F$51</c:f>
              <c:numCache>
                <c:formatCode>General</c:formatCode>
                <c:ptCount val="14"/>
                <c:pt idx="0">
                  <c:v>241</c:v>
                </c:pt>
                <c:pt idx="1">
                  <c:v>243</c:v>
                </c:pt>
                <c:pt idx="2">
                  <c:v>356</c:v>
                </c:pt>
                <c:pt idx="3">
                  <c:v>316</c:v>
                </c:pt>
                <c:pt idx="4">
                  <c:v>341</c:v>
                </c:pt>
                <c:pt idx="5">
                  <c:v>345</c:v>
                </c:pt>
                <c:pt idx="6">
                  <c:v>312</c:v>
                </c:pt>
                <c:pt idx="7">
                  <c:v>435</c:v>
                </c:pt>
                <c:pt idx="8">
                  <c:v>539</c:v>
                </c:pt>
                <c:pt idx="9">
                  <c:v>482</c:v>
                </c:pt>
                <c:pt idx="10">
                  <c:v>620</c:v>
                </c:pt>
                <c:pt idx="11">
                  <c:v>572</c:v>
                </c:pt>
                <c:pt idx="12">
                  <c:v>639</c:v>
                </c:pt>
                <c:pt idx="13">
                  <c:v>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372416"/>
        <c:axId val="93373952"/>
      </c:barChart>
      <c:catAx>
        <c:axId val="93372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93373952"/>
        <c:crosses val="autoZero"/>
        <c:auto val="1"/>
        <c:lblAlgn val="ctr"/>
        <c:lblOffset val="100"/>
        <c:noMultiLvlLbl val="0"/>
      </c:catAx>
      <c:valAx>
        <c:axId val="933739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3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30949721661899"/>
          <c:y val="0.219340278619019"/>
          <c:w val="0.11750698933151101"/>
          <c:h val="0.579780738946093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Tachimetro_utilx_fabio!$F$3:$J$3</c:f>
              <c:strCache>
                <c:ptCount val="1"/>
                <c:pt idx="0">
                  <c:v>Beginner Concerned Proactivist Circular Circ Index: 24%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C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5.7363327668333297E-3"/>
                  <c:y val="2.9319605578993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17053321355001E-2"/>
                  <c:y val="-0.165990053098632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8053691275168"/>
                      <c:h val="9.89084207702938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Tachimetro_utilx_fabio!$F$3:$J$3</c:f>
              <c:strCache>
                <c:ptCount val="5"/>
                <c:pt idx="0">
                  <c:v>Beginner</c:v>
                </c:pt>
                <c:pt idx="1">
                  <c:v>Concerned</c:v>
                </c:pt>
                <c:pt idx="2">
                  <c:v>Proactivist</c:v>
                </c:pt>
                <c:pt idx="3">
                  <c:v>Circular</c:v>
                </c:pt>
                <c:pt idx="4">
                  <c:v>Circ Index: 24%</c:v>
                </c:pt>
              </c:strCache>
            </c:strRef>
          </c:cat>
          <c:val>
            <c:numRef>
              <c:f>Tachimetro_utilx_fabio!$F$4:$J$4</c:f>
              <c:numCache>
                <c:formatCode>General</c:formatCode>
                <c:ptCount val="5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spPr>
            <a:noFill/>
            <a:ln>
              <a:solidFill>
                <a:schemeClr val="tx1"/>
              </a:solidFill>
            </a:ln>
          </c:spPr>
          <c:dPt>
            <c:idx val="1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layout>
                <c:manualLayout>
                  <c:x val="-4.4444444444444502E-2"/>
                  <c:y val="-0.1064814814814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801E-2"/>
                  <c:y val="-0.11111111111111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9E-2"/>
                  <c:y val="-0.11111111111111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7222222222222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5555555555556E-2"/>
                  <c:y val="-8.79629629629630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888888888888898E-2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6666666666666693E-2"/>
                  <c:y val="-4.16666666666666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666666666666693E-2"/>
                  <c:y val="-2.31481481481480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38888888888888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888888888888995E-2"/>
                  <c:y val="1.388888888888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Tachimetro_utilx_fabio!$P$2:$P$12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Tachimetro_utilx_fabio!$O$2:$O$12</c:f>
              <c:numCache>
                <c:formatCode>General</c:formatCode>
                <c:ptCount val="11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48"/>
      </c:doughnutChart>
      <c:scatterChart>
        <c:scatterStyle val="lineMarker"/>
        <c:varyColors val="0"/>
        <c:ser>
          <c:idx val="1"/>
          <c:order val="1"/>
          <c:spPr>
            <a:ln w="381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/>
              </c:spPr>
            </c:marker>
            <c:bubble3D val="0"/>
          </c:dPt>
          <c:xVal>
            <c:numRef>
              <c:f>Tachimetro_utilx_fabio!$K$4:$K$5</c:f>
              <c:numCache>
                <c:formatCode>General</c:formatCode>
                <c:ptCount val="2"/>
                <c:pt idx="0">
                  <c:v>0.5</c:v>
                </c:pt>
                <c:pt idx="1">
                  <c:v>0.135515686289294</c:v>
                </c:pt>
              </c:numCache>
            </c:numRef>
          </c:xVal>
          <c:yVal>
            <c:numRef>
              <c:f>Tachimetro_utilx_fabio!$L$4:$L$5</c:f>
              <c:numCache>
                <c:formatCode>General</c:formatCode>
                <c:ptCount val="2"/>
                <c:pt idx="0">
                  <c:v>0.5</c:v>
                </c:pt>
                <c:pt idx="1">
                  <c:v>0.84227355296434403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76192"/>
        <c:axId val="33174656"/>
      </c:scatterChart>
      <c:valAx>
        <c:axId val="33174656"/>
        <c:scaling>
          <c:orientation val="minMax"/>
          <c:max val="1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33176192"/>
        <c:crosses val="max"/>
        <c:crossBetween val="midCat"/>
      </c:valAx>
      <c:valAx>
        <c:axId val="3317619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174656"/>
        <c:crosses val="max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12615436959303"/>
          <c:y val="4.2071197411003201E-2"/>
          <c:w val="0.36879374453193398"/>
          <c:h val="0.87293428127309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Foglio2!$B$62</c:f>
              <c:strCache>
                <c:ptCount val="1"/>
                <c:pt idx="0">
                  <c:v>Completamente d’accordo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Foglio2!$B$63:$B$75</c:f>
              <c:numCache>
                <c:formatCode>General</c:formatCode>
                <c:ptCount val="13"/>
                <c:pt idx="0">
                  <c:v>276</c:v>
                </c:pt>
                <c:pt idx="1">
                  <c:v>305</c:v>
                </c:pt>
                <c:pt idx="2">
                  <c:v>265</c:v>
                </c:pt>
                <c:pt idx="3">
                  <c:v>306</c:v>
                </c:pt>
                <c:pt idx="4">
                  <c:v>357</c:v>
                </c:pt>
                <c:pt idx="5">
                  <c:v>341</c:v>
                </c:pt>
                <c:pt idx="6">
                  <c:v>301</c:v>
                </c:pt>
                <c:pt idx="7">
                  <c:v>293</c:v>
                </c:pt>
                <c:pt idx="8">
                  <c:v>313</c:v>
                </c:pt>
                <c:pt idx="9">
                  <c:v>348</c:v>
                </c:pt>
                <c:pt idx="10">
                  <c:v>383</c:v>
                </c:pt>
                <c:pt idx="11">
                  <c:v>478</c:v>
                </c:pt>
                <c:pt idx="1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Foglio2!$C$62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Foglio2!$C$63:$C$75</c:f>
              <c:numCache>
                <c:formatCode>General</c:formatCode>
                <c:ptCount val="13"/>
                <c:pt idx="0">
                  <c:v>715</c:v>
                </c:pt>
                <c:pt idx="1">
                  <c:v>710</c:v>
                </c:pt>
                <c:pt idx="2">
                  <c:v>750</c:v>
                </c:pt>
                <c:pt idx="3">
                  <c:v>746</c:v>
                </c:pt>
                <c:pt idx="4">
                  <c:v>688</c:v>
                </c:pt>
                <c:pt idx="5">
                  <c:v>747</c:v>
                </c:pt>
                <c:pt idx="6">
                  <c:v>790</c:v>
                </c:pt>
                <c:pt idx="7">
                  <c:v>813</c:v>
                </c:pt>
                <c:pt idx="8">
                  <c:v>872</c:v>
                </c:pt>
                <c:pt idx="9">
                  <c:v>865</c:v>
                </c:pt>
                <c:pt idx="10">
                  <c:v>880</c:v>
                </c:pt>
                <c:pt idx="11">
                  <c:v>861</c:v>
                </c:pt>
                <c:pt idx="12">
                  <c:v>929</c:v>
                </c:pt>
              </c:numCache>
            </c:numRef>
          </c:val>
        </c:ser>
        <c:ser>
          <c:idx val="2"/>
          <c:order val="2"/>
          <c:tx>
            <c:strRef>
              <c:f>Foglio2!$D$62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Foglio2!$D$63:$D$75</c:f>
              <c:numCache>
                <c:formatCode>General</c:formatCode>
                <c:ptCount val="13"/>
                <c:pt idx="0">
                  <c:v>813</c:v>
                </c:pt>
                <c:pt idx="1">
                  <c:v>829</c:v>
                </c:pt>
                <c:pt idx="2">
                  <c:v>889</c:v>
                </c:pt>
                <c:pt idx="3">
                  <c:v>798</c:v>
                </c:pt>
                <c:pt idx="4">
                  <c:v>820</c:v>
                </c:pt>
                <c:pt idx="5">
                  <c:v>788</c:v>
                </c:pt>
                <c:pt idx="6">
                  <c:v>866</c:v>
                </c:pt>
                <c:pt idx="7">
                  <c:v>846</c:v>
                </c:pt>
                <c:pt idx="8">
                  <c:v>757</c:v>
                </c:pt>
                <c:pt idx="9">
                  <c:v>667</c:v>
                </c:pt>
                <c:pt idx="10">
                  <c:v>647</c:v>
                </c:pt>
                <c:pt idx="11">
                  <c:v>627</c:v>
                </c:pt>
                <c:pt idx="12">
                  <c:v>567</c:v>
                </c:pt>
              </c:numCache>
            </c:numRef>
          </c:val>
        </c:ser>
        <c:ser>
          <c:idx val="3"/>
          <c:order val="3"/>
          <c:tx>
            <c:strRef>
              <c:f>Foglio2!$E$62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Foglio2!$E$63:$E$75</c:f>
              <c:numCache>
                <c:formatCode>General</c:formatCode>
                <c:ptCount val="13"/>
                <c:pt idx="0">
                  <c:v>202</c:v>
                </c:pt>
                <c:pt idx="1">
                  <c:v>175</c:v>
                </c:pt>
                <c:pt idx="2">
                  <c:v>148</c:v>
                </c:pt>
                <c:pt idx="3">
                  <c:v>181</c:v>
                </c:pt>
                <c:pt idx="4">
                  <c:v>174</c:v>
                </c:pt>
                <c:pt idx="5">
                  <c:v>179</c:v>
                </c:pt>
                <c:pt idx="6">
                  <c:v>106</c:v>
                </c:pt>
                <c:pt idx="7">
                  <c:v>114</c:v>
                </c:pt>
                <c:pt idx="8">
                  <c:v>128</c:v>
                </c:pt>
                <c:pt idx="9">
                  <c:v>192</c:v>
                </c:pt>
                <c:pt idx="10">
                  <c:v>161</c:v>
                </c:pt>
                <c:pt idx="11">
                  <c:v>109</c:v>
                </c:pt>
                <c:pt idx="12">
                  <c:v>95</c:v>
                </c:pt>
              </c:numCache>
            </c:numRef>
          </c:val>
        </c:ser>
        <c:ser>
          <c:idx val="4"/>
          <c:order val="4"/>
          <c:tx>
            <c:strRef>
              <c:f>Foglio2!$F$62</c:f>
              <c:strCache>
                <c:ptCount val="1"/>
                <c:pt idx="0">
                  <c:v>In completo disaccordo 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Foglio2!$F$63:$F$75</c:f>
              <c:numCache>
                <c:formatCode>General</c:formatCode>
                <c:ptCount val="13"/>
                <c:pt idx="0">
                  <c:v>141</c:v>
                </c:pt>
                <c:pt idx="1">
                  <c:v>128</c:v>
                </c:pt>
                <c:pt idx="2">
                  <c:v>95</c:v>
                </c:pt>
                <c:pt idx="3">
                  <c:v>116</c:v>
                </c:pt>
                <c:pt idx="4">
                  <c:v>108</c:v>
                </c:pt>
                <c:pt idx="5">
                  <c:v>92</c:v>
                </c:pt>
                <c:pt idx="6">
                  <c:v>84</c:v>
                </c:pt>
                <c:pt idx="7">
                  <c:v>81</c:v>
                </c:pt>
                <c:pt idx="8">
                  <c:v>77</c:v>
                </c:pt>
                <c:pt idx="9">
                  <c:v>75</c:v>
                </c:pt>
                <c:pt idx="10">
                  <c:v>76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44608"/>
        <c:axId val="33446144"/>
      </c:barChart>
      <c:catAx>
        <c:axId val="3344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33446144"/>
        <c:crosses val="autoZero"/>
        <c:auto val="1"/>
        <c:lblAlgn val="ctr"/>
        <c:lblOffset val="100"/>
        <c:noMultiLvlLbl val="0"/>
      </c:catAx>
      <c:valAx>
        <c:axId val="33446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344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23002333041697"/>
          <c:y val="6.0826134597253001E-2"/>
          <c:w val="0.14242429765723699"/>
          <c:h val="0.88158397676018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12615436959303"/>
          <c:y val="4.2071197411003201E-2"/>
          <c:w val="0.36879374453193398"/>
          <c:h val="0.87293428127309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Foglio2!$B$62</c:f>
              <c:strCache>
                <c:ptCount val="1"/>
                <c:pt idx="0">
                  <c:v>Completamente d’accordo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Foglio2!$B$63:$B$75</c:f>
              <c:numCache>
                <c:formatCode>General</c:formatCode>
                <c:ptCount val="13"/>
                <c:pt idx="0">
                  <c:v>276</c:v>
                </c:pt>
                <c:pt idx="1">
                  <c:v>305</c:v>
                </c:pt>
                <c:pt idx="2">
                  <c:v>265</c:v>
                </c:pt>
                <c:pt idx="3">
                  <c:v>306</c:v>
                </c:pt>
                <c:pt idx="4">
                  <c:v>357</c:v>
                </c:pt>
                <c:pt idx="5">
                  <c:v>341</c:v>
                </c:pt>
                <c:pt idx="6">
                  <c:v>301</c:v>
                </c:pt>
                <c:pt idx="7">
                  <c:v>293</c:v>
                </c:pt>
                <c:pt idx="8">
                  <c:v>313</c:v>
                </c:pt>
                <c:pt idx="9">
                  <c:v>348</c:v>
                </c:pt>
                <c:pt idx="10">
                  <c:v>383</c:v>
                </c:pt>
                <c:pt idx="11">
                  <c:v>478</c:v>
                </c:pt>
                <c:pt idx="1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Foglio2!$C$62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Foglio2!$C$63:$C$75</c:f>
              <c:numCache>
                <c:formatCode>General</c:formatCode>
                <c:ptCount val="13"/>
                <c:pt idx="0">
                  <c:v>715</c:v>
                </c:pt>
                <c:pt idx="1">
                  <c:v>710</c:v>
                </c:pt>
                <c:pt idx="2">
                  <c:v>750</c:v>
                </c:pt>
                <c:pt idx="3">
                  <c:v>746</c:v>
                </c:pt>
                <c:pt idx="4">
                  <c:v>688</c:v>
                </c:pt>
                <c:pt idx="5">
                  <c:v>747</c:v>
                </c:pt>
                <c:pt idx="6">
                  <c:v>790</c:v>
                </c:pt>
                <c:pt idx="7">
                  <c:v>813</c:v>
                </c:pt>
                <c:pt idx="8">
                  <c:v>872</c:v>
                </c:pt>
                <c:pt idx="9">
                  <c:v>865</c:v>
                </c:pt>
                <c:pt idx="10">
                  <c:v>880</c:v>
                </c:pt>
                <c:pt idx="11">
                  <c:v>861</c:v>
                </c:pt>
                <c:pt idx="12">
                  <c:v>929</c:v>
                </c:pt>
              </c:numCache>
            </c:numRef>
          </c:val>
        </c:ser>
        <c:ser>
          <c:idx val="2"/>
          <c:order val="2"/>
          <c:tx>
            <c:strRef>
              <c:f>Foglio2!$D$62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Foglio2!$D$63:$D$75</c:f>
              <c:numCache>
                <c:formatCode>General</c:formatCode>
                <c:ptCount val="13"/>
                <c:pt idx="0">
                  <c:v>813</c:v>
                </c:pt>
                <c:pt idx="1">
                  <c:v>829</c:v>
                </c:pt>
                <c:pt idx="2">
                  <c:v>889</c:v>
                </c:pt>
                <c:pt idx="3">
                  <c:v>798</c:v>
                </c:pt>
                <c:pt idx="4">
                  <c:v>820</c:v>
                </c:pt>
                <c:pt idx="5">
                  <c:v>788</c:v>
                </c:pt>
                <c:pt idx="6">
                  <c:v>866</c:v>
                </c:pt>
                <c:pt idx="7">
                  <c:v>846</c:v>
                </c:pt>
                <c:pt idx="8">
                  <c:v>757</c:v>
                </c:pt>
                <c:pt idx="9">
                  <c:v>667</c:v>
                </c:pt>
                <c:pt idx="10">
                  <c:v>647</c:v>
                </c:pt>
                <c:pt idx="11">
                  <c:v>627</c:v>
                </c:pt>
                <c:pt idx="12">
                  <c:v>567</c:v>
                </c:pt>
              </c:numCache>
            </c:numRef>
          </c:val>
        </c:ser>
        <c:ser>
          <c:idx val="3"/>
          <c:order val="3"/>
          <c:tx>
            <c:strRef>
              <c:f>Foglio2!$E$62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Foglio2!$E$63:$E$75</c:f>
              <c:numCache>
                <c:formatCode>General</c:formatCode>
                <c:ptCount val="13"/>
                <c:pt idx="0">
                  <c:v>202</c:v>
                </c:pt>
                <c:pt idx="1">
                  <c:v>175</c:v>
                </c:pt>
                <c:pt idx="2">
                  <c:v>148</c:v>
                </c:pt>
                <c:pt idx="3">
                  <c:v>181</c:v>
                </c:pt>
                <c:pt idx="4">
                  <c:v>174</c:v>
                </c:pt>
                <c:pt idx="5">
                  <c:v>179</c:v>
                </c:pt>
                <c:pt idx="6">
                  <c:v>106</c:v>
                </c:pt>
                <c:pt idx="7">
                  <c:v>114</c:v>
                </c:pt>
                <c:pt idx="8">
                  <c:v>128</c:v>
                </c:pt>
                <c:pt idx="9">
                  <c:v>192</c:v>
                </c:pt>
                <c:pt idx="10">
                  <c:v>161</c:v>
                </c:pt>
                <c:pt idx="11">
                  <c:v>109</c:v>
                </c:pt>
                <c:pt idx="12">
                  <c:v>95</c:v>
                </c:pt>
              </c:numCache>
            </c:numRef>
          </c:val>
        </c:ser>
        <c:ser>
          <c:idx val="4"/>
          <c:order val="4"/>
          <c:tx>
            <c:strRef>
              <c:f>Foglio2!$F$62</c:f>
              <c:strCache>
                <c:ptCount val="1"/>
                <c:pt idx="0">
                  <c:v>In completo disaccordo 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Foglio2!$F$63:$F$75</c:f>
              <c:numCache>
                <c:formatCode>General</c:formatCode>
                <c:ptCount val="13"/>
                <c:pt idx="0">
                  <c:v>141</c:v>
                </c:pt>
                <c:pt idx="1">
                  <c:v>128</c:v>
                </c:pt>
                <c:pt idx="2">
                  <c:v>95</c:v>
                </c:pt>
                <c:pt idx="3">
                  <c:v>116</c:v>
                </c:pt>
                <c:pt idx="4">
                  <c:v>108</c:v>
                </c:pt>
                <c:pt idx="5">
                  <c:v>92</c:v>
                </c:pt>
                <c:pt idx="6">
                  <c:v>84</c:v>
                </c:pt>
                <c:pt idx="7">
                  <c:v>81</c:v>
                </c:pt>
                <c:pt idx="8">
                  <c:v>77</c:v>
                </c:pt>
                <c:pt idx="9">
                  <c:v>75</c:v>
                </c:pt>
                <c:pt idx="10">
                  <c:v>76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138688"/>
        <c:axId val="87140224"/>
      </c:barChart>
      <c:catAx>
        <c:axId val="87138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87140224"/>
        <c:crosses val="autoZero"/>
        <c:auto val="1"/>
        <c:lblAlgn val="ctr"/>
        <c:lblOffset val="100"/>
        <c:noMultiLvlLbl val="0"/>
      </c:catAx>
      <c:valAx>
        <c:axId val="871402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713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23002333041697"/>
          <c:y val="6.0826134597253001E-2"/>
          <c:w val="0.14242429765723699"/>
          <c:h val="0.88158397676018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12615436959303"/>
          <c:y val="4.2071197411003201E-2"/>
          <c:w val="0.36879374453193398"/>
          <c:h val="0.87293428127309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Foglio2!$B$62</c:f>
              <c:strCache>
                <c:ptCount val="1"/>
                <c:pt idx="0">
                  <c:v>Completamente d’accordo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Foglio2!$B$63:$B$75</c:f>
              <c:numCache>
                <c:formatCode>General</c:formatCode>
                <c:ptCount val="13"/>
                <c:pt idx="0">
                  <c:v>276</c:v>
                </c:pt>
                <c:pt idx="1">
                  <c:v>305</c:v>
                </c:pt>
                <c:pt idx="2">
                  <c:v>265</c:v>
                </c:pt>
                <c:pt idx="3">
                  <c:v>306</c:v>
                </c:pt>
                <c:pt idx="4">
                  <c:v>357</c:v>
                </c:pt>
                <c:pt idx="5">
                  <c:v>341</c:v>
                </c:pt>
                <c:pt idx="6">
                  <c:v>301</c:v>
                </c:pt>
                <c:pt idx="7">
                  <c:v>293</c:v>
                </c:pt>
                <c:pt idx="8">
                  <c:v>313</c:v>
                </c:pt>
                <c:pt idx="9">
                  <c:v>348</c:v>
                </c:pt>
                <c:pt idx="10">
                  <c:v>383</c:v>
                </c:pt>
                <c:pt idx="11">
                  <c:v>478</c:v>
                </c:pt>
                <c:pt idx="1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Foglio2!$C$62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Foglio2!$C$63:$C$75</c:f>
              <c:numCache>
                <c:formatCode>General</c:formatCode>
                <c:ptCount val="13"/>
                <c:pt idx="0">
                  <c:v>715</c:v>
                </c:pt>
                <c:pt idx="1">
                  <c:v>710</c:v>
                </c:pt>
                <c:pt idx="2">
                  <c:v>750</c:v>
                </c:pt>
                <c:pt idx="3">
                  <c:v>746</c:v>
                </c:pt>
                <c:pt idx="4">
                  <c:v>688</c:v>
                </c:pt>
                <c:pt idx="5">
                  <c:v>747</c:v>
                </c:pt>
                <c:pt idx="6">
                  <c:v>790</c:v>
                </c:pt>
                <c:pt idx="7">
                  <c:v>813</c:v>
                </c:pt>
                <c:pt idx="8">
                  <c:v>872</c:v>
                </c:pt>
                <c:pt idx="9">
                  <c:v>865</c:v>
                </c:pt>
                <c:pt idx="10">
                  <c:v>880</c:v>
                </c:pt>
                <c:pt idx="11">
                  <c:v>861</c:v>
                </c:pt>
                <c:pt idx="12">
                  <c:v>929</c:v>
                </c:pt>
              </c:numCache>
            </c:numRef>
          </c:val>
        </c:ser>
        <c:ser>
          <c:idx val="2"/>
          <c:order val="2"/>
          <c:tx>
            <c:strRef>
              <c:f>Foglio2!$D$62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Foglio2!$D$63:$D$75</c:f>
              <c:numCache>
                <c:formatCode>General</c:formatCode>
                <c:ptCount val="13"/>
                <c:pt idx="0">
                  <c:v>813</c:v>
                </c:pt>
                <c:pt idx="1">
                  <c:v>829</c:v>
                </c:pt>
                <c:pt idx="2">
                  <c:v>889</c:v>
                </c:pt>
                <c:pt idx="3">
                  <c:v>798</c:v>
                </c:pt>
                <c:pt idx="4">
                  <c:v>820</c:v>
                </c:pt>
                <c:pt idx="5">
                  <c:v>788</c:v>
                </c:pt>
                <c:pt idx="6">
                  <c:v>866</c:v>
                </c:pt>
                <c:pt idx="7">
                  <c:v>846</c:v>
                </c:pt>
                <c:pt idx="8">
                  <c:v>757</c:v>
                </c:pt>
                <c:pt idx="9">
                  <c:v>667</c:v>
                </c:pt>
                <c:pt idx="10">
                  <c:v>647</c:v>
                </c:pt>
                <c:pt idx="11">
                  <c:v>627</c:v>
                </c:pt>
                <c:pt idx="12">
                  <c:v>567</c:v>
                </c:pt>
              </c:numCache>
            </c:numRef>
          </c:val>
        </c:ser>
        <c:ser>
          <c:idx val="3"/>
          <c:order val="3"/>
          <c:tx>
            <c:strRef>
              <c:f>Foglio2!$E$62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Foglio2!$E$63:$E$75</c:f>
              <c:numCache>
                <c:formatCode>General</c:formatCode>
                <c:ptCount val="13"/>
                <c:pt idx="0">
                  <c:v>202</c:v>
                </c:pt>
                <c:pt idx="1">
                  <c:v>175</c:v>
                </c:pt>
                <c:pt idx="2">
                  <c:v>148</c:v>
                </c:pt>
                <c:pt idx="3">
                  <c:v>181</c:v>
                </c:pt>
                <c:pt idx="4">
                  <c:v>174</c:v>
                </c:pt>
                <c:pt idx="5">
                  <c:v>179</c:v>
                </c:pt>
                <c:pt idx="6">
                  <c:v>106</c:v>
                </c:pt>
                <c:pt idx="7">
                  <c:v>114</c:v>
                </c:pt>
                <c:pt idx="8">
                  <c:v>128</c:v>
                </c:pt>
                <c:pt idx="9">
                  <c:v>192</c:v>
                </c:pt>
                <c:pt idx="10">
                  <c:v>161</c:v>
                </c:pt>
                <c:pt idx="11">
                  <c:v>109</c:v>
                </c:pt>
                <c:pt idx="12">
                  <c:v>95</c:v>
                </c:pt>
              </c:numCache>
            </c:numRef>
          </c:val>
        </c:ser>
        <c:ser>
          <c:idx val="4"/>
          <c:order val="4"/>
          <c:tx>
            <c:strRef>
              <c:f>Foglio2!$F$62</c:f>
              <c:strCache>
                <c:ptCount val="1"/>
                <c:pt idx="0">
                  <c:v>In completo disaccordo 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Foglio2!$F$63:$F$75</c:f>
              <c:numCache>
                <c:formatCode>General</c:formatCode>
                <c:ptCount val="13"/>
                <c:pt idx="0">
                  <c:v>141</c:v>
                </c:pt>
                <c:pt idx="1">
                  <c:v>128</c:v>
                </c:pt>
                <c:pt idx="2">
                  <c:v>95</c:v>
                </c:pt>
                <c:pt idx="3">
                  <c:v>116</c:v>
                </c:pt>
                <c:pt idx="4">
                  <c:v>108</c:v>
                </c:pt>
                <c:pt idx="5">
                  <c:v>92</c:v>
                </c:pt>
                <c:pt idx="6">
                  <c:v>84</c:v>
                </c:pt>
                <c:pt idx="7">
                  <c:v>81</c:v>
                </c:pt>
                <c:pt idx="8">
                  <c:v>77</c:v>
                </c:pt>
                <c:pt idx="9">
                  <c:v>75</c:v>
                </c:pt>
                <c:pt idx="10">
                  <c:v>76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06624"/>
        <c:axId val="87308160"/>
      </c:barChart>
      <c:catAx>
        <c:axId val="87306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87308160"/>
        <c:crosses val="autoZero"/>
        <c:auto val="1"/>
        <c:lblAlgn val="ctr"/>
        <c:lblOffset val="100"/>
        <c:noMultiLvlLbl val="0"/>
      </c:catAx>
      <c:valAx>
        <c:axId val="873081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730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23002333041697"/>
          <c:y val="6.0826134597253001E-2"/>
          <c:w val="0.14242429765723699"/>
          <c:h val="0.88158397676018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12615436959303"/>
          <c:y val="4.2071197411003201E-2"/>
          <c:w val="0.36879374453193398"/>
          <c:h val="0.87293428127309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Foglio2!$B$62</c:f>
              <c:strCache>
                <c:ptCount val="1"/>
                <c:pt idx="0">
                  <c:v>Completamente d’accordo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Foglio2!$B$63:$B$75</c:f>
              <c:numCache>
                <c:formatCode>General</c:formatCode>
                <c:ptCount val="13"/>
                <c:pt idx="0">
                  <c:v>276</c:v>
                </c:pt>
                <c:pt idx="1">
                  <c:v>305</c:v>
                </c:pt>
                <c:pt idx="2">
                  <c:v>265</c:v>
                </c:pt>
                <c:pt idx="3">
                  <c:v>306</c:v>
                </c:pt>
                <c:pt idx="4">
                  <c:v>357</c:v>
                </c:pt>
                <c:pt idx="5">
                  <c:v>341</c:v>
                </c:pt>
                <c:pt idx="6">
                  <c:v>301</c:v>
                </c:pt>
                <c:pt idx="7">
                  <c:v>293</c:v>
                </c:pt>
                <c:pt idx="8">
                  <c:v>313</c:v>
                </c:pt>
                <c:pt idx="9">
                  <c:v>348</c:v>
                </c:pt>
                <c:pt idx="10">
                  <c:v>383</c:v>
                </c:pt>
                <c:pt idx="11">
                  <c:v>478</c:v>
                </c:pt>
                <c:pt idx="1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Foglio2!$C$62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Foglio2!$C$63:$C$75</c:f>
              <c:numCache>
                <c:formatCode>General</c:formatCode>
                <c:ptCount val="13"/>
                <c:pt idx="0">
                  <c:v>715</c:v>
                </c:pt>
                <c:pt idx="1">
                  <c:v>710</c:v>
                </c:pt>
                <c:pt idx="2">
                  <c:v>750</c:v>
                </c:pt>
                <c:pt idx="3">
                  <c:v>746</c:v>
                </c:pt>
                <c:pt idx="4">
                  <c:v>688</c:v>
                </c:pt>
                <c:pt idx="5">
                  <c:v>747</c:v>
                </c:pt>
                <c:pt idx="6">
                  <c:v>790</c:v>
                </c:pt>
                <c:pt idx="7">
                  <c:v>813</c:v>
                </c:pt>
                <c:pt idx="8">
                  <c:v>872</c:v>
                </c:pt>
                <c:pt idx="9">
                  <c:v>865</c:v>
                </c:pt>
                <c:pt idx="10">
                  <c:v>880</c:v>
                </c:pt>
                <c:pt idx="11">
                  <c:v>861</c:v>
                </c:pt>
                <c:pt idx="12">
                  <c:v>929</c:v>
                </c:pt>
              </c:numCache>
            </c:numRef>
          </c:val>
        </c:ser>
        <c:ser>
          <c:idx val="2"/>
          <c:order val="2"/>
          <c:tx>
            <c:strRef>
              <c:f>Foglio2!$D$62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Foglio2!$D$63:$D$75</c:f>
              <c:numCache>
                <c:formatCode>General</c:formatCode>
                <c:ptCount val="13"/>
                <c:pt idx="0">
                  <c:v>813</c:v>
                </c:pt>
                <c:pt idx="1">
                  <c:v>829</c:v>
                </c:pt>
                <c:pt idx="2">
                  <c:v>889</c:v>
                </c:pt>
                <c:pt idx="3">
                  <c:v>798</c:v>
                </c:pt>
                <c:pt idx="4">
                  <c:v>820</c:v>
                </c:pt>
                <c:pt idx="5">
                  <c:v>788</c:v>
                </c:pt>
                <c:pt idx="6">
                  <c:v>866</c:v>
                </c:pt>
                <c:pt idx="7">
                  <c:v>846</c:v>
                </c:pt>
                <c:pt idx="8">
                  <c:v>757</c:v>
                </c:pt>
                <c:pt idx="9">
                  <c:v>667</c:v>
                </c:pt>
                <c:pt idx="10">
                  <c:v>647</c:v>
                </c:pt>
                <c:pt idx="11">
                  <c:v>627</c:v>
                </c:pt>
                <c:pt idx="12">
                  <c:v>567</c:v>
                </c:pt>
              </c:numCache>
            </c:numRef>
          </c:val>
        </c:ser>
        <c:ser>
          <c:idx val="3"/>
          <c:order val="3"/>
          <c:tx>
            <c:strRef>
              <c:f>Foglio2!$E$62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Foglio2!$E$63:$E$75</c:f>
              <c:numCache>
                <c:formatCode>General</c:formatCode>
                <c:ptCount val="13"/>
                <c:pt idx="0">
                  <c:v>202</c:v>
                </c:pt>
                <c:pt idx="1">
                  <c:v>175</c:v>
                </c:pt>
                <c:pt idx="2">
                  <c:v>148</c:v>
                </c:pt>
                <c:pt idx="3">
                  <c:v>181</c:v>
                </c:pt>
                <c:pt idx="4">
                  <c:v>174</c:v>
                </c:pt>
                <c:pt idx="5">
                  <c:v>179</c:v>
                </c:pt>
                <c:pt idx="6">
                  <c:v>106</c:v>
                </c:pt>
                <c:pt idx="7">
                  <c:v>114</c:v>
                </c:pt>
                <c:pt idx="8">
                  <c:v>128</c:v>
                </c:pt>
                <c:pt idx="9">
                  <c:v>192</c:v>
                </c:pt>
                <c:pt idx="10">
                  <c:v>161</c:v>
                </c:pt>
                <c:pt idx="11">
                  <c:v>109</c:v>
                </c:pt>
                <c:pt idx="12">
                  <c:v>95</c:v>
                </c:pt>
              </c:numCache>
            </c:numRef>
          </c:val>
        </c:ser>
        <c:ser>
          <c:idx val="4"/>
          <c:order val="4"/>
          <c:tx>
            <c:strRef>
              <c:f>Foglio2!$F$62</c:f>
              <c:strCache>
                <c:ptCount val="1"/>
                <c:pt idx="0">
                  <c:v>In completo disaccordo 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Foglio2!$F$63:$F$75</c:f>
              <c:numCache>
                <c:formatCode>General</c:formatCode>
                <c:ptCount val="13"/>
                <c:pt idx="0">
                  <c:v>141</c:v>
                </c:pt>
                <c:pt idx="1">
                  <c:v>128</c:v>
                </c:pt>
                <c:pt idx="2">
                  <c:v>95</c:v>
                </c:pt>
                <c:pt idx="3">
                  <c:v>116</c:v>
                </c:pt>
                <c:pt idx="4">
                  <c:v>108</c:v>
                </c:pt>
                <c:pt idx="5">
                  <c:v>92</c:v>
                </c:pt>
                <c:pt idx="6">
                  <c:v>84</c:v>
                </c:pt>
                <c:pt idx="7">
                  <c:v>81</c:v>
                </c:pt>
                <c:pt idx="8">
                  <c:v>77</c:v>
                </c:pt>
                <c:pt idx="9">
                  <c:v>75</c:v>
                </c:pt>
                <c:pt idx="10">
                  <c:v>76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41088"/>
        <c:axId val="87242624"/>
      </c:barChart>
      <c:catAx>
        <c:axId val="87241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87242624"/>
        <c:crosses val="autoZero"/>
        <c:auto val="1"/>
        <c:lblAlgn val="ctr"/>
        <c:lblOffset val="100"/>
        <c:noMultiLvlLbl val="0"/>
      </c:catAx>
      <c:valAx>
        <c:axId val="87242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724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23002333041697"/>
          <c:y val="6.0826134597253001E-2"/>
          <c:w val="0.14242429765723699"/>
          <c:h val="0.88158397676018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12615436959303"/>
          <c:y val="4.2071197411003201E-2"/>
          <c:w val="0.36879374453193398"/>
          <c:h val="0.87293428127309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Foglio2!$B$62</c:f>
              <c:strCache>
                <c:ptCount val="1"/>
                <c:pt idx="0">
                  <c:v>Completamente d’accordo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Foglio2!$B$63:$B$75</c:f>
              <c:numCache>
                <c:formatCode>General</c:formatCode>
                <c:ptCount val="13"/>
                <c:pt idx="0">
                  <c:v>276</c:v>
                </c:pt>
                <c:pt idx="1">
                  <c:v>305</c:v>
                </c:pt>
                <c:pt idx="2">
                  <c:v>265</c:v>
                </c:pt>
                <c:pt idx="3">
                  <c:v>306</c:v>
                </c:pt>
                <c:pt idx="4">
                  <c:v>357</c:v>
                </c:pt>
                <c:pt idx="5">
                  <c:v>341</c:v>
                </c:pt>
                <c:pt idx="6">
                  <c:v>301</c:v>
                </c:pt>
                <c:pt idx="7">
                  <c:v>293</c:v>
                </c:pt>
                <c:pt idx="8">
                  <c:v>313</c:v>
                </c:pt>
                <c:pt idx="9">
                  <c:v>348</c:v>
                </c:pt>
                <c:pt idx="10">
                  <c:v>383</c:v>
                </c:pt>
                <c:pt idx="11">
                  <c:v>478</c:v>
                </c:pt>
                <c:pt idx="1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Foglio2!$C$62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Foglio2!$C$63:$C$75</c:f>
              <c:numCache>
                <c:formatCode>General</c:formatCode>
                <c:ptCount val="13"/>
                <c:pt idx="0">
                  <c:v>715</c:v>
                </c:pt>
                <c:pt idx="1">
                  <c:v>710</c:v>
                </c:pt>
                <c:pt idx="2">
                  <c:v>750</c:v>
                </c:pt>
                <c:pt idx="3">
                  <c:v>746</c:v>
                </c:pt>
                <c:pt idx="4">
                  <c:v>688</c:v>
                </c:pt>
                <c:pt idx="5">
                  <c:v>747</c:v>
                </c:pt>
                <c:pt idx="6">
                  <c:v>790</c:v>
                </c:pt>
                <c:pt idx="7">
                  <c:v>813</c:v>
                </c:pt>
                <c:pt idx="8">
                  <c:v>872</c:v>
                </c:pt>
                <c:pt idx="9">
                  <c:v>865</c:v>
                </c:pt>
                <c:pt idx="10">
                  <c:v>880</c:v>
                </c:pt>
                <c:pt idx="11">
                  <c:v>861</c:v>
                </c:pt>
                <c:pt idx="12">
                  <c:v>929</c:v>
                </c:pt>
              </c:numCache>
            </c:numRef>
          </c:val>
        </c:ser>
        <c:ser>
          <c:idx val="2"/>
          <c:order val="2"/>
          <c:tx>
            <c:strRef>
              <c:f>Foglio2!$D$62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Foglio2!$D$63:$D$75</c:f>
              <c:numCache>
                <c:formatCode>General</c:formatCode>
                <c:ptCount val="13"/>
                <c:pt idx="0">
                  <c:v>813</c:v>
                </c:pt>
                <c:pt idx="1">
                  <c:v>829</c:v>
                </c:pt>
                <c:pt idx="2">
                  <c:v>889</c:v>
                </c:pt>
                <c:pt idx="3">
                  <c:v>798</c:v>
                </c:pt>
                <c:pt idx="4">
                  <c:v>820</c:v>
                </c:pt>
                <c:pt idx="5">
                  <c:v>788</c:v>
                </c:pt>
                <c:pt idx="6">
                  <c:v>866</c:v>
                </c:pt>
                <c:pt idx="7">
                  <c:v>846</c:v>
                </c:pt>
                <c:pt idx="8">
                  <c:v>757</c:v>
                </c:pt>
                <c:pt idx="9">
                  <c:v>667</c:v>
                </c:pt>
                <c:pt idx="10">
                  <c:v>647</c:v>
                </c:pt>
                <c:pt idx="11">
                  <c:v>627</c:v>
                </c:pt>
                <c:pt idx="12">
                  <c:v>567</c:v>
                </c:pt>
              </c:numCache>
            </c:numRef>
          </c:val>
        </c:ser>
        <c:ser>
          <c:idx val="3"/>
          <c:order val="3"/>
          <c:tx>
            <c:strRef>
              <c:f>Foglio2!$E$62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Foglio2!$E$63:$E$75</c:f>
              <c:numCache>
                <c:formatCode>General</c:formatCode>
                <c:ptCount val="13"/>
                <c:pt idx="0">
                  <c:v>202</c:v>
                </c:pt>
                <c:pt idx="1">
                  <c:v>175</c:v>
                </c:pt>
                <c:pt idx="2">
                  <c:v>148</c:v>
                </c:pt>
                <c:pt idx="3">
                  <c:v>181</c:v>
                </c:pt>
                <c:pt idx="4">
                  <c:v>174</c:v>
                </c:pt>
                <c:pt idx="5">
                  <c:v>179</c:v>
                </c:pt>
                <c:pt idx="6">
                  <c:v>106</c:v>
                </c:pt>
                <c:pt idx="7">
                  <c:v>114</c:v>
                </c:pt>
                <c:pt idx="8">
                  <c:v>128</c:v>
                </c:pt>
                <c:pt idx="9">
                  <c:v>192</c:v>
                </c:pt>
                <c:pt idx="10">
                  <c:v>161</c:v>
                </c:pt>
                <c:pt idx="11">
                  <c:v>109</c:v>
                </c:pt>
                <c:pt idx="12">
                  <c:v>95</c:v>
                </c:pt>
              </c:numCache>
            </c:numRef>
          </c:val>
        </c:ser>
        <c:ser>
          <c:idx val="4"/>
          <c:order val="4"/>
          <c:tx>
            <c:strRef>
              <c:f>Foglio2!$F$62</c:f>
              <c:strCache>
                <c:ptCount val="1"/>
                <c:pt idx="0">
                  <c:v>In completo disaccordo 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Foglio2!$F$63:$F$75</c:f>
              <c:numCache>
                <c:formatCode>General</c:formatCode>
                <c:ptCount val="13"/>
                <c:pt idx="0">
                  <c:v>141</c:v>
                </c:pt>
                <c:pt idx="1">
                  <c:v>128</c:v>
                </c:pt>
                <c:pt idx="2">
                  <c:v>95</c:v>
                </c:pt>
                <c:pt idx="3">
                  <c:v>116</c:v>
                </c:pt>
                <c:pt idx="4">
                  <c:v>108</c:v>
                </c:pt>
                <c:pt idx="5">
                  <c:v>92</c:v>
                </c:pt>
                <c:pt idx="6">
                  <c:v>84</c:v>
                </c:pt>
                <c:pt idx="7">
                  <c:v>81</c:v>
                </c:pt>
                <c:pt idx="8">
                  <c:v>77</c:v>
                </c:pt>
                <c:pt idx="9">
                  <c:v>75</c:v>
                </c:pt>
                <c:pt idx="10">
                  <c:v>76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815744"/>
        <c:axId val="92817280"/>
      </c:barChart>
      <c:catAx>
        <c:axId val="92815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92817280"/>
        <c:crosses val="autoZero"/>
        <c:auto val="1"/>
        <c:lblAlgn val="ctr"/>
        <c:lblOffset val="100"/>
        <c:noMultiLvlLbl val="0"/>
      </c:catAx>
      <c:valAx>
        <c:axId val="928172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81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23002333041697"/>
          <c:y val="6.0826134597253001E-2"/>
          <c:w val="0.14242429765723699"/>
          <c:h val="0.88158397676018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12615436959303"/>
          <c:y val="4.2071197411003201E-2"/>
          <c:w val="0.36879374453193398"/>
          <c:h val="0.87293428127309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Foglio2!$B$62</c:f>
              <c:strCache>
                <c:ptCount val="1"/>
                <c:pt idx="0">
                  <c:v>Completamente d’accordo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Foglio2!$B$63:$B$75</c:f>
              <c:numCache>
                <c:formatCode>General</c:formatCode>
                <c:ptCount val="13"/>
                <c:pt idx="0">
                  <c:v>276</c:v>
                </c:pt>
                <c:pt idx="1">
                  <c:v>305</c:v>
                </c:pt>
                <c:pt idx="2">
                  <c:v>265</c:v>
                </c:pt>
                <c:pt idx="3">
                  <c:v>306</c:v>
                </c:pt>
                <c:pt idx="4">
                  <c:v>357</c:v>
                </c:pt>
                <c:pt idx="5">
                  <c:v>341</c:v>
                </c:pt>
                <c:pt idx="6">
                  <c:v>301</c:v>
                </c:pt>
                <c:pt idx="7">
                  <c:v>293</c:v>
                </c:pt>
                <c:pt idx="8">
                  <c:v>313</c:v>
                </c:pt>
                <c:pt idx="9">
                  <c:v>348</c:v>
                </c:pt>
                <c:pt idx="10">
                  <c:v>383</c:v>
                </c:pt>
                <c:pt idx="11">
                  <c:v>478</c:v>
                </c:pt>
                <c:pt idx="1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Foglio2!$C$62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Foglio2!$C$63:$C$75</c:f>
              <c:numCache>
                <c:formatCode>General</c:formatCode>
                <c:ptCount val="13"/>
                <c:pt idx="0">
                  <c:v>715</c:v>
                </c:pt>
                <c:pt idx="1">
                  <c:v>710</c:v>
                </c:pt>
                <c:pt idx="2">
                  <c:v>750</c:v>
                </c:pt>
                <c:pt idx="3">
                  <c:v>746</c:v>
                </c:pt>
                <c:pt idx="4">
                  <c:v>688</c:v>
                </c:pt>
                <c:pt idx="5">
                  <c:v>747</c:v>
                </c:pt>
                <c:pt idx="6">
                  <c:v>790</c:v>
                </c:pt>
                <c:pt idx="7">
                  <c:v>813</c:v>
                </c:pt>
                <c:pt idx="8">
                  <c:v>872</c:v>
                </c:pt>
                <c:pt idx="9">
                  <c:v>865</c:v>
                </c:pt>
                <c:pt idx="10">
                  <c:v>880</c:v>
                </c:pt>
                <c:pt idx="11">
                  <c:v>861</c:v>
                </c:pt>
                <c:pt idx="12">
                  <c:v>929</c:v>
                </c:pt>
              </c:numCache>
            </c:numRef>
          </c:val>
        </c:ser>
        <c:ser>
          <c:idx val="2"/>
          <c:order val="2"/>
          <c:tx>
            <c:strRef>
              <c:f>Foglio2!$D$62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Foglio2!$D$63:$D$75</c:f>
              <c:numCache>
                <c:formatCode>General</c:formatCode>
                <c:ptCount val="13"/>
                <c:pt idx="0">
                  <c:v>813</c:v>
                </c:pt>
                <c:pt idx="1">
                  <c:v>829</c:v>
                </c:pt>
                <c:pt idx="2">
                  <c:v>889</c:v>
                </c:pt>
                <c:pt idx="3">
                  <c:v>798</c:v>
                </c:pt>
                <c:pt idx="4">
                  <c:v>820</c:v>
                </c:pt>
                <c:pt idx="5">
                  <c:v>788</c:v>
                </c:pt>
                <c:pt idx="6">
                  <c:v>866</c:v>
                </c:pt>
                <c:pt idx="7">
                  <c:v>846</c:v>
                </c:pt>
                <c:pt idx="8">
                  <c:v>757</c:v>
                </c:pt>
                <c:pt idx="9">
                  <c:v>667</c:v>
                </c:pt>
                <c:pt idx="10">
                  <c:v>647</c:v>
                </c:pt>
                <c:pt idx="11">
                  <c:v>627</c:v>
                </c:pt>
                <c:pt idx="12">
                  <c:v>567</c:v>
                </c:pt>
              </c:numCache>
            </c:numRef>
          </c:val>
        </c:ser>
        <c:ser>
          <c:idx val="3"/>
          <c:order val="3"/>
          <c:tx>
            <c:strRef>
              <c:f>Foglio2!$E$62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Foglio2!$E$63:$E$75</c:f>
              <c:numCache>
                <c:formatCode>General</c:formatCode>
                <c:ptCount val="13"/>
                <c:pt idx="0">
                  <c:v>202</c:v>
                </c:pt>
                <c:pt idx="1">
                  <c:v>175</c:v>
                </c:pt>
                <c:pt idx="2">
                  <c:v>148</c:v>
                </c:pt>
                <c:pt idx="3">
                  <c:v>181</c:v>
                </c:pt>
                <c:pt idx="4">
                  <c:v>174</c:v>
                </c:pt>
                <c:pt idx="5">
                  <c:v>179</c:v>
                </c:pt>
                <c:pt idx="6">
                  <c:v>106</c:v>
                </c:pt>
                <c:pt idx="7">
                  <c:v>114</c:v>
                </c:pt>
                <c:pt idx="8">
                  <c:v>128</c:v>
                </c:pt>
                <c:pt idx="9">
                  <c:v>192</c:v>
                </c:pt>
                <c:pt idx="10">
                  <c:v>161</c:v>
                </c:pt>
                <c:pt idx="11">
                  <c:v>109</c:v>
                </c:pt>
                <c:pt idx="12">
                  <c:v>95</c:v>
                </c:pt>
              </c:numCache>
            </c:numRef>
          </c:val>
        </c:ser>
        <c:ser>
          <c:idx val="4"/>
          <c:order val="4"/>
          <c:tx>
            <c:strRef>
              <c:f>Foglio2!$F$62</c:f>
              <c:strCache>
                <c:ptCount val="1"/>
                <c:pt idx="0">
                  <c:v>In completo disaccordo 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Foglio2!$A$63:$A$75</c:f>
              <c:strCache>
                <c:ptCount val="13"/>
                <c:pt idx="0">
                  <c:v>Mancata disponibilità di mps di qualità</c:v>
                </c:pt>
                <c:pt idx="1">
                  <c:v>Skills e Know-how insufficienti per identificare nuove soluzioni in fase di design che faciliterebbero il disassemblaggio (per esempio nel caso di imballaggi compositi) ed il recupero di materiali</c:v>
                </c:pt>
                <c:pt idx="2">
                  <c:v>Assenza di fiducia tra gli attori della filiera ad impegnarsi in relazioni di lungo termine</c:v>
                </c:pt>
                <c:pt idx="3">
                  <c:v>Strategie aziendali focalizzate su obiettivi a brevissimo termine</c:v>
                </c:pt>
                <c:pt idx="4">
                  <c:v>Presenza di vincoli normativi che rendono difficile la sostituzione delle materie prime</c:v>
                </c:pt>
                <c:pt idx="5">
                  <c:v>Difficoltà nel reperire finanziamenti sul mercato dei capitali</c:v>
                </c:pt>
                <c:pt idx="6">
                  <c:v>Assenza di cooperazione tra gli attori della filiera (e.g. mancanza di coordinazione, mancanza di fiducia, scarsa consapevolezza dei benefici dell’economia circolare)</c:v>
                </c:pt>
                <c:pt idx="7">
                  <c:v>Assenza di attori nella filiera in grado di coordinare azioni di collaborazione</c:v>
                </c:pt>
                <c:pt idx="8">
                  <c:v>Scarsa consapevolezza degli attori sui benefici economici e ambientali di iniziative di simbiosi industriale</c:v>
                </c:pt>
                <c:pt idx="9">
                  <c:v>Limitato apprezzamento da parte dei clienti delle iniziative intraprese in ambito di economia circolare</c:v>
                </c:pt>
                <c:pt idx="10">
                  <c:v>Gli attuali prezzi delle materie prime NON incoraggiano investimenti per aumentare il recupero delle mps in nuovi prodotti</c:v>
                </c:pt>
                <c:pt idx="11">
                  <c:v>Elevati costi di investimento e/o di trasformazione.</c:v>
                </c:pt>
                <c:pt idx="12">
                  <c:v>Mancanza di adeguati incentivi (dovuti ad esempio alla mancata internalizzazione delle esternalità all’interno delle politiche pubbliche) o presenza di incentivi “perversi” (ad esempio che favoriscono il recupero energetico)</c:v>
                </c:pt>
              </c:strCache>
            </c:strRef>
          </c:cat>
          <c:val>
            <c:numRef>
              <c:f>Foglio2!$F$63:$F$75</c:f>
              <c:numCache>
                <c:formatCode>General</c:formatCode>
                <c:ptCount val="13"/>
                <c:pt idx="0">
                  <c:v>141</c:v>
                </c:pt>
                <c:pt idx="1">
                  <c:v>128</c:v>
                </c:pt>
                <c:pt idx="2">
                  <c:v>95</c:v>
                </c:pt>
                <c:pt idx="3">
                  <c:v>116</c:v>
                </c:pt>
                <c:pt idx="4">
                  <c:v>108</c:v>
                </c:pt>
                <c:pt idx="5">
                  <c:v>92</c:v>
                </c:pt>
                <c:pt idx="6">
                  <c:v>84</c:v>
                </c:pt>
                <c:pt idx="7">
                  <c:v>81</c:v>
                </c:pt>
                <c:pt idx="8">
                  <c:v>77</c:v>
                </c:pt>
                <c:pt idx="9">
                  <c:v>75</c:v>
                </c:pt>
                <c:pt idx="10">
                  <c:v>76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155712"/>
        <c:axId val="93157248"/>
      </c:barChart>
      <c:catAx>
        <c:axId val="93155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900"/>
            </a:pPr>
            <a:endParaRPr lang="it-IT"/>
          </a:p>
        </c:txPr>
        <c:crossAx val="93157248"/>
        <c:crosses val="autoZero"/>
        <c:auto val="1"/>
        <c:lblAlgn val="ctr"/>
        <c:lblOffset val="100"/>
        <c:noMultiLvlLbl val="0"/>
      </c:catAx>
      <c:valAx>
        <c:axId val="93157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315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23002333041697"/>
          <c:y val="6.0826134597253001E-2"/>
          <c:w val="0.14242429765723699"/>
          <c:h val="0.88158397676018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Foglio1!$B$37</c:f>
              <c:strCache>
                <c:ptCount val="1"/>
                <c:pt idx="0">
                  <c:v>In completo disaccordo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Foglio1!$B$38:$B$52</c:f>
              <c:numCache>
                <c:formatCode>General</c:formatCode>
                <c:ptCount val="15"/>
                <c:pt idx="0">
                  <c:v>34</c:v>
                </c:pt>
                <c:pt idx="1">
                  <c:v>41</c:v>
                </c:pt>
                <c:pt idx="2">
                  <c:v>47</c:v>
                </c:pt>
                <c:pt idx="3">
                  <c:v>18</c:v>
                </c:pt>
                <c:pt idx="4">
                  <c:v>19</c:v>
                </c:pt>
                <c:pt idx="5">
                  <c:v>36</c:v>
                </c:pt>
                <c:pt idx="6">
                  <c:v>22</c:v>
                </c:pt>
                <c:pt idx="7">
                  <c:v>12</c:v>
                </c:pt>
                <c:pt idx="8">
                  <c:v>12</c:v>
                </c:pt>
                <c:pt idx="9">
                  <c:v>15</c:v>
                </c:pt>
                <c:pt idx="10">
                  <c:v>8</c:v>
                </c:pt>
                <c:pt idx="11">
                  <c:v>8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Foglio1!$C$37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Foglio1!$C$38:$C$52</c:f>
              <c:numCache>
                <c:formatCode>General</c:formatCode>
                <c:ptCount val="15"/>
                <c:pt idx="0">
                  <c:v>148</c:v>
                </c:pt>
                <c:pt idx="1">
                  <c:v>142</c:v>
                </c:pt>
                <c:pt idx="2">
                  <c:v>119</c:v>
                </c:pt>
                <c:pt idx="3">
                  <c:v>82</c:v>
                </c:pt>
                <c:pt idx="4">
                  <c:v>102</c:v>
                </c:pt>
                <c:pt idx="5">
                  <c:v>100</c:v>
                </c:pt>
                <c:pt idx="6">
                  <c:v>63</c:v>
                </c:pt>
                <c:pt idx="7">
                  <c:v>28</c:v>
                </c:pt>
                <c:pt idx="8">
                  <c:v>30</c:v>
                </c:pt>
                <c:pt idx="9">
                  <c:v>29</c:v>
                </c:pt>
                <c:pt idx="10">
                  <c:v>14</c:v>
                </c:pt>
                <c:pt idx="11">
                  <c:v>15</c:v>
                </c:pt>
                <c:pt idx="12">
                  <c:v>5</c:v>
                </c:pt>
                <c:pt idx="13">
                  <c:v>36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Foglio1!$D$37</c:f>
              <c:strCache>
                <c:ptCount val="1"/>
                <c:pt idx="0">
                  <c:v>Incerto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Foglio1!$D$38:$D$52</c:f>
              <c:numCache>
                <c:formatCode>General</c:formatCode>
                <c:ptCount val="15"/>
                <c:pt idx="0">
                  <c:v>394</c:v>
                </c:pt>
                <c:pt idx="1">
                  <c:v>597</c:v>
                </c:pt>
                <c:pt idx="2">
                  <c:v>417</c:v>
                </c:pt>
                <c:pt idx="3">
                  <c:v>402</c:v>
                </c:pt>
                <c:pt idx="4">
                  <c:v>372</c:v>
                </c:pt>
                <c:pt idx="5">
                  <c:v>442</c:v>
                </c:pt>
                <c:pt idx="6">
                  <c:v>503</c:v>
                </c:pt>
                <c:pt idx="7">
                  <c:v>363</c:v>
                </c:pt>
                <c:pt idx="8">
                  <c:v>294</c:v>
                </c:pt>
                <c:pt idx="9">
                  <c:v>202</c:v>
                </c:pt>
                <c:pt idx="10">
                  <c:v>217</c:v>
                </c:pt>
                <c:pt idx="11">
                  <c:v>144</c:v>
                </c:pt>
                <c:pt idx="12">
                  <c:v>138</c:v>
                </c:pt>
                <c:pt idx="13">
                  <c:v>189</c:v>
                </c:pt>
                <c:pt idx="14">
                  <c:v>56</c:v>
                </c:pt>
              </c:numCache>
            </c:numRef>
          </c:val>
        </c:ser>
        <c:ser>
          <c:idx val="3"/>
          <c:order val="3"/>
          <c:tx>
            <c:strRef>
              <c:f>Foglio1!$E$37</c:f>
              <c:strCache>
                <c:ptCount val="1"/>
                <c:pt idx="0">
                  <c:v>D’accordo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Foglio1!$E$38:$E$52</c:f>
              <c:numCache>
                <c:formatCode>General</c:formatCode>
                <c:ptCount val="15"/>
                <c:pt idx="0">
                  <c:v>466</c:v>
                </c:pt>
                <c:pt idx="1">
                  <c:v>802</c:v>
                </c:pt>
                <c:pt idx="2">
                  <c:v>653</c:v>
                </c:pt>
                <c:pt idx="3">
                  <c:v>669</c:v>
                </c:pt>
                <c:pt idx="4">
                  <c:v>704</c:v>
                </c:pt>
                <c:pt idx="5">
                  <c:v>784</c:v>
                </c:pt>
                <c:pt idx="6">
                  <c:v>909</c:v>
                </c:pt>
                <c:pt idx="7">
                  <c:v>937</c:v>
                </c:pt>
                <c:pt idx="8">
                  <c:v>873</c:v>
                </c:pt>
                <c:pt idx="9">
                  <c:v>1002</c:v>
                </c:pt>
                <c:pt idx="10">
                  <c:v>942</c:v>
                </c:pt>
                <c:pt idx="11">
                  <c:v>987</c:v>
                </c:pt>
                <c:pt idx="12">
                  <c:v>968</c:v>
                </c:pt>
                <c:pt idx="13">
                  <c:v>760</c:v>
                </c:pt>
                <c:pt idx="14">
                  <c:v>735</c:v>
                </c:pt>
              </c:numCache>
            </c:numRef>
          </c:val>
        </c:ser>
        <c:ser>
          <c:idx val="4"/>
          <c:order val="4"/>
          <c:tx>
            <c:strRef>
              <c:f>Foglio1!$F$37</c:f>
              <c:strCache>
                <c:ptCount val="1"/>
                <c:pt idx="0">
                  <c:v>Completamente d’accordo</c:v>
                </c:pt>
              </c:strCache>
            </c:strRef>
          </c:tx>
          <c:invertIfNegative val="0"/>
          <c:cat>
            <c:strRef>
              <c:f>Foglio1!$A$38:$A$52</c:f>
              <c:strCache>
                <c:ptCount val="15"/>
                <c:pt idx="0">
                  <c:v>Ridurre la dipendenza dell’azienda dalle materie prime</c:v>
                </c:pt>
                <c:pt idx="1">
                  <c:v>Prendere esempio dai principali concorrenti</c:v>
                </c:pt>
                <c:pt idx="2">
                  <c:v>Presenza di finanziamenti pubblici (europei/nazionali/regionali)</c:v>
                </c:pt>
                <c:pt idx="3">
                  <c:v>Rispondere a richieste del consumatore pubblico (acquisti pubblici verdi)</c:v>
                </c:pt>
                <c:pt idx="4">
                  <c:v>Ridurre i rischi connessi alle fasi di fornitura materie prime</c:v>
                </c:pt>
                <c:pt idx="5">
                  <c:v>Aumentare la capacità dell’azienda di attrarre personale qualificato</c:v>
                </c:pt>
                <c:pt idx="6">
                  <c:v>Anticipare futuri obblighi di legge</c:v>
                </c:pt>
                <c:pt idx="7">
                  <c:v>Attuare i valori dell’azienda in tema di economia circolare</c:v>
                </c:pt>
                <c:pt idx="8">
                  <c:v>Acquisire un vantaggio competitivo rispetto alla concorrenza</c:v>
                </c:pt>
                <c:pt idx="9">
                  <c:v>Necessità di conformarsi a prescrizioni di legge</c:v>
                </c:pt>
                <c:pt idx="10">
                  <c:v>Ridurre l’impronta ambientale dei propri prodotti</c:v>
                </c:pt>
                <c:pt idx="11">
                  <c:v>Ridurre gli impatti ambientali dell’azienda</c:v>
                </c:pt>
                <c:pt idx="12">
                  <c:v>Migliorare l’immagine aziendale</c:v>
                </c:pt>
                <c:pt idx="13">
                  <c:v>Aumentare la soddisfazione dei clienti</c:v>
                </c:pt>
                <c:pt idx="14">
                  <c:v>Aumentare l’efficienza (ridurre i costi)</c:v>
                </c:pt>
              </c:strCache>
            </c:strRef>
          </c:cat>
          <c:val>
            <c:numRef>
              <c:f>Foglio1!$F$38:$F$52</c:f>
              <c:numCache>
                <c:formatCode>General</c:formatCode>
                <c:ptCount val="15"/>
                <c:pt idx="0">
                  <c:v>247</c:v>
                </c:pt>
                <c:pt idx="1">
                  <c:v>332</c:v>
                </c:pt>
                <c:pt idx="2">
                  <c:v>399</c:v>
                </c:pt>
                <c:pt idx="3">
                  <c:v>367</c:v>
                </c:pt>
                <c:pt idx="4">
                  <c:v>380</c:v>
                </c:pt>
                <c:pt idx="5">
                  <c:v>525</c:v>
                </c:pt>
                <c:pt idx="6">
                  <c:v>467</c:v>
                </c:pt>
                <c:pt idx="7">
                  <c:v>584</c:v>
                </c:pt>
                <c:pt idx="8">
                  <c:v>797</c:v>
                </c:pt>
                <c:pt idx="9">
                  <c:v>773</c:v>
                </c:pt>
                <c:pt idx="10">
                  <c:v>741</c:v>
                </c:pt>
                <c:pt idx="11">
                  <c:v>899</c:v>
                </c:pt>
                <c:pt idx="12">
                  <c:v>941</c:v>
                </c:pt>
                <c:pt idx="13">
                  <c:v>1052</c:v>
                </c:pt>
                <c:pt idx="14">
                  <c:v>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210880"/>
        <c:axId val="93220864"/>
      </c:barChart>
      <c:catAx>
        <c:axId val="9321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3220864"/>
        <c:crosses val="autoZero"/>
        <c:auto val="1"/>
        <c:lblAlgn val="ctr"/>
        <c:lblOffset val="100"/>
        <c:noMultiLvlLbl val="0"/>
      </c:catAx>
      <c:valAx>
        <c:axId val="932208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3210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85EFE-84F9-47A6-91A2-D04E967576C5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C35A58CA-DEA7-4F33-A504-D9EC7B7DA6DB}">
      <dgm:prSet phldrT="[Testo]" custT="1"/>
      <dgm:spPr/>
      <dgm:t>
        <a:bodyPr/>
        <a:lstStyle/>
        <a:p>
          <a:r>
            <a:rPr lang="it-IT" sz="1400" dirty="0" smtClean="0">
              <a:solidFill>
                <a:schemeClr val="tx2"/>
              </a:solidFill>
            </a:rPr>
            <a:t>Oggi </a:t>
          </a:r>
          <a:r>
            <a:rPr lang="it-IT" sz="1600" b="1" dirty="0" smtClean="0">
              <a:solidFill>
                <a:schemeClr val="accent1"/>
              </a:solidFill>
            </a:rPr>
            <a:t>più del 40%</a:t>
          </a:r>
          <a:r>
            <a:rPr lang="it-IT" sz="1600" dirty="0" smtClean="0">
              <a:solidFill>
                <a:schemeClr val="accent1"/>
              </a:solidFill>
            </a:rPr>
            <a:t> </a:t>
          </a:r>
          <a:r>
            <a:rPr lang="it-IT" sz="1400" dirty="0" smtClean="0">
              <a:solidFill>
                <a:schemeClr val="tx2"/>
              </a:solidFill>
            </a:rPr>
            <a:t>delle aziende italiane ha introdotto nel packaging utilizzato per i propri prodotti degli </a:t>
          </a:r>
          <a:r>
            <a:rPr lang="it-IT" sz="1400" dirty="0" smtClean="0">
              <a:solidFill>
                <a:schemeClr val="accent1"/>
              </a:solidFill>
            </a:rPr>
            <a:t>imballaggi composti </a:t>
          </a:r>
          <a:r>
            <a:rPr lang="it-IT" sz="1400" i="1" dirty="0" smtClean="0">
              <a:solidFill>
                <a:schemeClr val="accent1"/>
              </a:solidFill>
            </a:rPr>
            <a:t>integralmente</a:t>
          </a:r>
          <a:r>
            <a:rPr lang="it-IT" sz="1400" dirty="0" smtClean="0">
              <a:solidFill>
                <a:schemeClr val="accent1"/>
              </a:solidFill>
            </a:rPr>
            <a:t> da materiale riciclato</a:t>
          </a:r>
          <a:r>
            <a:rPr lang="it-IT" sz="1400" dirty="0" smtClean="0">
              <a:solidFill>
                <a:schemeClr val="tx2"/>
              </a:solidFill>
            </a:rPr>
            <a:t>.</a:t>
          </a:r>
          <a:endParaRPr lang="it-IT" sz="1400" dirty="0">
            <a:solidFill>
              <a:schemeClr val="tx2"/>
            </a:solidFill>
          </a:endParaRPr>
        </a:p>
      </dgm:t>
    </dgm:pt>
    <dgm:pt modelId="{EE77DFFA-82D6-4D06-8629-D07D17FB6C6F}" type="parTrans" cxnId="{E3C8C36E-5383-4F27-9DF3-BB6DA5CA649D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9A4F11B7-4D33-412C-AD8D-026053D36E2D}" type="sibTrans" cxnId="{E3C8C36E-5383-4F27-9DF3-BB6DA5CA649D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120C080B-7980-46F2-915C-CEBAB4872CEE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accent1"/>
              </a:solidFill>
            </a:rPr>
            <a:t>Una azienda italiana su 3</a:t>
          </a:r>
          <a:r>
            <a:rPr lang="it-IT" sz="1400" dirty="0" smtClean="0">
              <a:solidFill>
                <a:schemeClr val="accent1"/>
              </a:solidFill>
            </a:rPr>
            <a:t> </a:t>
          </a:r>
          <a:r>
            <a:rPr lang="it-IT" sz="1400" dirty="0" smtClean="0">
              <a:solidFill>
                <a:schemeClr val="tx2"/>
              </a:solidFill>
            </a:rPr>
            <a:t>offre sul mercato prodotti che sono </a:t>
          </a:r>
          <a:r>
            <a:rPr lang="it-IT" sz="1400" dirty="0" smtClean="0">
              <a:solidFill>
                <a:schemeClr val="accent1"/>
              </a:solidFill>
            </a:rPr>
            <a:t>riciclabili per oltre il 70% del materiale </a:t>
          </a:r>
          <a:r>
            <a:rPr lang="it-IT" sz="1400" dirty="0" smtClean="0">
              <a:solidFill>
                <a:schemeClr val="tx2"/>
              </a:solidFill>
            </a:rPr>
            <a:t>che li compongono.</a:t>
          </a:r>
          <a:endParaRPr lang="it-IT" sz="1400" dirty="0">
            <a:solidFill>
              <a:schemeClr val="tx2"/>
            </a:solidFill>
          </a:endParaRPr>
        </a:p>
      </dgm:t>
    </dgm:pt>
    <dgm:pt modelId="{7B2F8AB6-2E2E-40D5-A3D6-533C1B798A0C}" type="parTrans" cxnId="{8E78B040-3650-43DD-A71C-5D503E30E9DE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E72F279D-E81F-4AEF-BDC2-7A2CB3339585}" type="sibTrans" cxnId="{8E78B040-3650-43DD-A71C-5D503E30E9DE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348EB028-41C7-4ED2-96AA-7F3207996F27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accent1"/>
              </a:solidFill>
            </a:rPr>
            <a:t>Poco meno di un terzo </a:t>
          </a:r>
          <a:r>
            <a:rPr lang="it-IT" sz="1400" b="0" dirty="0" smtClean="0">
              <a:solidFill>
                <a:schemeClr val="tx2"/>
              </a:solidFill>
            </a:rPr>
            <a:t>delle aziende italiane </a:t>
          </a:r>
          <a:r>
            <a:rPr lang="it-IT" sz="1400" dirty="0" smtClean="0">
              <a:solidFill>
                <a:schemeClr val="accent1"/>
              </a:solidFill>
            </a:rPr>
            <a:t>fornisce informazioni sulla corretta destinazione a fine vita </a:t>
          </a:r>
          <a:r>
            <a:rPr lang="it-IT" sz="1400" dirty="0" smtClean="0">
              <a:solidFill>
                <a:schemeClr val="tx2"/>
              </a:solidFill>
            </a:rPr>
            <a:t>dei propri prodotti</a:t>
          </a:r>
          <a:endParaRPr lang="it-IT" sz="1400" dirty="0">
            <a:solidFill>
              <a:schemeClr val="tx2"/>
            </a:solidFill>
          </a:endParaRPr>
        </a:p>
      </dgm:t>
    </dgm:pt>
    <dgm:pt modelId="{170276C7-7AF4-49A7-9430-5A728C9C44B8}" type="parTrans" cxnId="{1D2253CB-1004-4D59-9B05-121598DA8284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3BC65631-FB38-4799-A1BB-EF3E8F225BE9}" type="sibTrans" cxnId="{1D2253CB-1004-4D59-9B05-121598DA8284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13E4C490-EB8E-4994-92DB-08BA7409EB7E}">
      <dgm:prSet phldrT="[Testo]" custT="1"/>
      <dgm:spPr/>
      <dgm:t>
        <a:bodyPr/>
        <a:lstStyle/>
        <a:p>
          <a:r>
            <a:rPr lang="it-IT" sz="1400" dirty="0" smtClean="0">
              <a:solidFill>
                <a:schemeClr val="tx2"/>
              </a:solidFill>
            </a:rPr>
            <a:t>Il </a:t>
          </a:r>
          <a:r>
            <a:rPr lang="it-IT" sz="1600" b="1" dirty="0" smtClean="0">
              <a:solidFill>
                <a:schemeClr val="accent1"/>
              </a:solidFill>
            </a:rPr>
            <a:t>25% delle aziende </a:t>
          </a:r>
          <a:r>
            <a:rPr lang="it-IT" sz="1400" dirty="0" smtClean="0">
              <a:solidFill>
                <a:schemeClr val="tx2"/>
              </a:solidFill>
            </a:rPr>
            <a:t>ha implementato </a:t>
          </a:r>
          <a:r>
            <a:rPr lang="it-IT" sz="1400" dirty="0" smtClean="0">
              <a:solidFill>
                <a:schemeClr val="accent1"/>
              </a:solidFill>
            </a:rPr>
            <a:t>azioni per incrementare la vita utile del proprio prodotto </a:t>
          </a:r>
          <a:r>
            <a:rPr lang="it-IT" sz="1400" dirty="0" smtClean="0">
              <a:solidFill>
                <a:schemeClr val="tx2"/>
              </a:solidFill>
            </a:rPr>
            <a:t>tramite ad esempio, la progettazione per componenti modulari facilmente smontabili e sostituibili e/o la preferenza di componenti e giunture standardizzate (e quindi con ricambi più agevolmente reperibili).</a:t>
          </a:r>
          <a:endParaRPr lang="it-IT" sz="1400" dirty="0">
            <a:solidFill>
              <a:schemeClr val="tx2"/>
            </a:solidFill>
          </a:endParaRPr>
        </a:p>
      </dgm:t>
    </dgm:pt>
    <dgm:pt modelId="{99867CC5-A602-4154-8EE6-E94D5B2AFDCC}" type="parTrans" cxnId="{D45F4D81-AE20-4CC0-88A6-04C84D4D30FD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DB70B512-134E-482D-8A6F-D72CD038FCD6}" type="sibTrans" cxnId="{D45F4D81-AE20-4CC0-88A6-04C84D4D30FD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ED71EC25-42E0-4B37-9755-6652C8F39474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accent1"/>
              </a:solidFill>
            </a:rPr>
            <a:t>Oltre il 30% delle aziende</a:t>
          </a:r>
          <a:r>
            <a:rPr lang="it-IT" sz="1600" dirty="0" smtClean="0">
              <a:solidFill>
                <a:schemeClr val="accent1"/>
              </a:solidFill>
            </a:rPr>
            <a:t> </a:t>
          </a:r>
          <a:r>
            <a:rPr lang="it-IT" sz="1400" dirty="0" smtClean="0">
              <a:solidFill>
                <a:schemeClr val="tx2"/>
              </a:solidFill>
            </a:rPr>
            <a:t>italiane oggi ha già attuato </a:t>
          </a:r>
          <a:r>
            <a:rPr lang="it-IT" sz="1400" dirty="0" smtClean="0">
              <a:solidFill>
                <a:schemeClr val="accent1"/>
              </a:solidFill>
            </a:rPr>
            <a:t>iniziative nella fase di design e di progettazione del prodotto </a:t>
          </a:r>
          <a:r>
            <a:rPr lang="it-IT" sz="1400" dirty="0" smtClean="0">
              <a:solidFill>
                <a:schemeClr val="tx2"/>
              </a:solidFill>
            </a:rPr>
            <a:t>volte ad ottimizzare l’utilizzo di imballaggio (ad esempio minimizzando gli spazi vuoti nel prodotto confezionato).</a:t>
          </a:r>
          <a:endParaRPr lang="it-IT" sz="1400" dirty="0">
            <a:solidFill>
              <a:schemeClr val="tx2"/>
            </a:solidFill>
          </a:endParaRPr>
        </a:p>
      </dgm:t>
    </dgm:pt>
    <dgm:pt modelId="{0496C915-C4FB-400A-884F-9533C4B4FD0A}" type="parTrans" cxnId="{5D6E10E6-A52B-4FCD-8CEB-7C7DFA112243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2A7D4E26-F559-4211-985C-0234040D11C2}" type="sibTrans" cxnId="{5D6E10E6-A52B-4FCD-8CEB-7C7DFA112243}">
      <dgm:prSet/>
      <dgm:spPr/>
      <dgm:t>
        <a:bodyPr/>
        <a:lstStyle/>
        <a:p>
          <a:endParaRPr lang="it-IT" sz="1800">
            <a:solidFill>
              <a:schemeClr val="tx2"/>
            </a:solidFill>
          </a:endParaRPr>
        </a:p>
      </dgm:t>
    </dgm:pt>
    <dgm:pt modelId="{0E757445-1348-484A-990F-58F56D9071C8}" type="pres">
      <dgm:prSet presAssocID="{33D85EFE-84F9-47A6-91A2-D04E96757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47DBBA-F16C-4010-8D8B-BA4752FC902E}" type="pres">
      <dgm:prSet presAssocID="{C35A58CA-DEA7-4F33-A504-D9EC7B7DA6DB}" presName="node" presStyleLbl="node1" presStyleIdx="0" presStyleCnt="5" custScaleX="1592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CDFDBC-AF20-45EC-B506-663A00D9DD5C}" type="pres">
      <dgm:prSet presAssocID="{9A4F11B7-4D33-412C-AD8D-026053D36E2D}" presName="sibTrans" presStyleCnt="0"/>
      <dgm:spPr/>
    </dgm:pt>
    <dgm:pt modelId="{48549928-63DB-4CDF-B8C3-507958E51762}" type="pres">
      <dgm:prSet presAssocID="{120C080B-7980-46F2-915C-CEBAB4872CEE}" presName="node" presStyleLbl="node1" presStyleIdx="1" presStyleCnt="5" custScaleX="1098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F62FCE-B252-46FB-BAD5-04589A5F1AFB}" type="pres">
      <dgm:prSet presAssocID="{E72F279D-E81F-4AEF-BDC2-7A2CB3339585}" presName="sibTrans" presStyleCnt="0"/>
      <dgm:spPr/>
    </dgm:pt>
    <dgm:pt modelId="{67ACD28B-4EAC-4229-A4B4-1123145D78E1}" type="pres">
      <dgm:prSet presAssocID="{348EB028-41C7-4ED2-96AA-7F3207996F27}" presName="node" presStyleLbl="node1" presStyleIdx="2" presStyleCnt="5" custScaleX="1168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BB4E99-6DA4-4231-8E4E-8CA5C6E81B50}" type="pres">
      <dgm:prSet presAssocID="{3BC65631-FB38-4799-A1BB-EF3E8F225BE9}" presName="sibTrans" presStyleCnt="0"/>
      <dgm:spPr/>
    </dgm:pt>
    <dgm:pt modelId="{5787BE39-D4C5-4494-B9EE-31089BC200C2}" type="pres">
      <dgm:prSet presAssocID="{13E4C490-EB8E-4994-92DB-08BA7409EB7E}" presName="node" presStyleLbl="node1" presStyleIdx="3" presStyleCnt="5" custScaleX="2416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8F813-1D44-4ABF-B286-956398B60164}" type="pres">
      <dgm:prSet presAssocID="{DB70B512-134E-482D-8A6F-D72CD038FCD6}" presName="sibTrans" presStyleCnt="0"/>
      <dgm:spPr/>
    </dgm:pt>
    <dgm:pt modelId="{EE4AF39D-10EB-462D-8ACB-BC887885E390}" type="pres">
      <dgm:prSet presAssocID="{ED71EC25-42E0-4B37-9755-6652C8F39474}" presName="node" presStyleLbl="node1" presStyleIdx="4" presStyleCnt="5" custScaleX="1843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2253CB-1004-4D59-9B05-121598DA8284}" srcId="{33D85EFE-84F9-47A6-91A2-D04E967576C5}" destId="{348EB028-41C7-4ED2-96AA-7F3207996F27}" srcOrd="2" destOrd="0" parTransId="{170276C7-7AF4-49A7-9430-5A728C9C44B8}" sibTransId="{3BC65631-FB38-4799-A1BB-EF3E8F225BE9}"/>
    <dgm:cxn modelId="{230A2EB3-56D3-4A37-8916-7845BD4B9902}" type="presOf" srcId="{ED71EC25-42E0-4B37-9755-6652C8F39474}" destId="{EE4AF39D-10EB-462D-8ACB-BC887885E390}" srcOrd="0" destOrd="0" presId="urn:microsoft.com/office/officeart/2005/8/layout/default"/>
    <dgm:cxn modelId="{E3C8C36E-5383-4F27-9DF3-BB6DA5CA649D}" srcId="{33D85EFE-84F9-47A6-91A2-D04E967576C5}" destId="{C35A58CA-DEA7-4F33-A504-D9EC7B7DA6DB}" srcOrd="0" destOrd="0" parTransId="{EE77DFFA-82D6-4D06-8629-D07D17FB6C6F}" sibTransId="{9A4F11B7-4D33-412C-AD8D-026053D36E2D}"/>
    <dgm:cxn modelId="{5D6E10E6-A52B-4FCD-8CEB-7C7DFA112243}" srcId="{33D85EFE-84F9-47A6-91A2-D04E967576C5}" destId="{ED71EC25-42E0-4B37-9755-6652C8F39474}" srcOrd="4" destOrd="0" parTransId="{0496C915-C4FB-400A-884F-9533C4B4FD0A}" sibTransId="{2A7D4E26-F559-4211-985C-0234040D11C2}"/>
    <dgm:cxn modelId="{8E78B040-3650-43DD-A71C-5D503E30E9DE}" srcId="{33D85EFE-84F9-47A6-91A2-D04E967576C5}" destId="{120C080B-7980-46F2-915C-CEBAB4872CEE}" srcOrd="1" destOrd="0" parTransId="{7B2F8AB6-2E2E-40D5-A3D6-533C1B798A0C}" sibTransId="{E72F279D-E81F-4AEF-BDC2-7A2CB3339585}"/>
    <dgm:cxn modelId="{D45F4D81-AE20-4CC0-88A6-04C84D4D30FD}" srcId="{33D85EFE-84F9-47A6-91A2-D04E967576C5}" destId="{13E4C490-EB8E-4994-92DB-08BA7409EB7E}" srcOrd="3" destOrd="0" parTransId="{99867CC5-A602-4154-8EE6-E94D5B2AFDCC}" sibTransId="{DB70B512-134E-482D-8A6F-D72CD038FCD6}"/>
    <dgm:cxn modelId="{CD5C5E8F-F21C-4A18-85FB-C40405B87860}" type="presOf" srcId="{13E4C490-EB8E-4994-92DB-08BA7409EB7E}" destId="{5787BE39-D4C5-4494-B9EE-31089BC200C2}" srcOrd="0" destOrd="0" presId="urn:microsoft.com/office/officeart/2005/8/layout/default"/>
    <dgm:cxn modelId="{18CF0920-F110-40AD-936F-7C86C365B271}" type="presOf" srcId="{33D85EFE-84F9-47A6-91A2-D04E967576C5}" destId="{0E757445-1348-484A-990F-58F56D9071C8}" srcOrd="0" destOrd="0" presId="urn:microsoft.com/office/officeart/2005/8/layout/default"/>
    <dgm:cxn modelId="{36D59734-D12F-43EC-AF8B-FBA9638B50AF}" type="presOf" srcId="{120C080B-7980-46F2-915C-CEBAB4872CEE}" destId="{48549928-63DB-4CDF-B8C3-507958E51762}" srcOrd="0" destOrd="0" presId="urn:microsoft.com/office/officeart/2005/8/layout/default"/>
    <dgm:cxn modelId="{E8BB3050-CC84-4B5D-AB81-40177922AA47}" type="presOf" srcId="{348EB028-41C7-4ED2-96AA-7F3207996F27}" destId="{67ACD28B-4EAC-4229-A4B4-1123145D78E1}" srcOrd="0" destOrd="0" presId="urn:microsoft.com/office/officeart/2005/8/layout/default"/>
    <dgm:cxn modelId="{1C32B8EB-51F1-48A6-8E86-05A3E645D30A}" type="presOf" srcId="{C35A58CA-DEA7-4F33-A504-D9EC7B7DA6DB}" destId="{7F47DBBA-F16C-4010-8D8B-BA4752FC902E}" srcOrd="0" destOrd="0" presId="urn:microsoft.com/office/officeart/2005/8/layout/default"/>
    <dgm:cxn modelId="{015D1039-1165-4F93-ACEF-3E2863ABDA00}" type="presParOf" srcId="{0E757445-1348-484A-990F-58F56D9071C8}" destId="{7F47DBBA-F16C-4010-8D8B-BA4752FC902E}" srcOrd="0" destOrd="0" presId="urn:microsoft.com/office/officeart/2005/8/layout/default"/>
    <dgm:cxn modelId="{34A984B3-FB79-4680-BF52-0D33FD8321B3}" type="presParOf" srcId="{0E757445-1348-484A-990F-58F56D9071C8}" destId="{60CDFDBC-AF20-45EC-B506-663A00D9DD5C}" srcOrd="1" destOrd="0" presId="urn:microsoft.com/office/officeart/2005/8/layout/default"/>
    <dgm:cxn modelId="{109C0847-44CA-4C77-A973-EDE09F462BDA}" type="presParOf" srcId="{0E757445-1348-484A-990F-58F56D9071C8}" destId="{48549928-63DB-4CDF-B8C3-507958E51762}" srcOrd="2" destOrd="0" presId="urn:microsoft.com/office/officeart/2005/8/layout/default"/>
    <dgm:cxn modelId="{55A4F18E-BA2D-43A3-8E97-B210CCFE82CF}" type="presParOf" srcId="{0E757445-1348-484A-990F-58F56D9071C8}" destId="{D9F62FCE-B252-46FB-BAD5-04589A5F1AFB}" srcOrd="3" destOrd="0" presId="urn:microsoft.com/office/officeart/2005/8/layout/default"/>
    <dgm:cxn modelId="{ADC25B93-B533-4AB8-ADAA-19C9E1D44076}" type="presParOf" srcId="{0E757445-1348-484A-990F-58F56D9071C8}" destId="{67ACD28B-4EAC-4229-A4B4-1123145D78E1}" srcOrd="4" destOrd="0" presId="urn:microsoft.com/office/officeart/2005/8/layout/default"/>
    <dgm:cxn modelId="{F7F32620-7BB6-422B-959A-824301D7DD2D}" type="presParOf" srcId="{0E757445-1348-484A-990F-58F56D9071C8}" destId="{39BB4E99-6DA4-4231-8E4E-8CA5C6E81B50}" srcOrd="5" destOrd="0" presId="urn:microsoft.com/office/officeart/2005/8/layout/default"/>
    <dgm:cxn modelId="{F35ABECD-E606-46B3-9B96-F39D7427AEEE}" type="presParOf" srcId="{0E757445-1348-484A-990F-58F56D9071C8}" destId="{5787BE39-D4C5-4494-B9EE-31089BC200C2}" srcOrd="6" destOrd="0" presId="urn:microsoft.com/office/officeart/2005/8/layout/default"/>
    <dgm:cxn modelId="{B2A55735-3D34-407A-901A-2D9148413147}" type="presParOf" srcId="{0E757445-1348-484A-990F-58F56D9071C8}" destId="{E4E8F813-1D44-4ABF-B286-956398B60164}" srcOrd="7" destOrd="0" presId="urn:microsoft.com/office/officeart/2005/8/layout/default"/>
    <dgm:cxn modelId="{4523929A-F457-4791-96FF-98F3AD7F604D}" type="presParOf" srcId="{0E757445-1348-484A-990F-58F56D9071C8}" destId="{EE4AF39D-10EB-462D-8ACB-BC887885E39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6D6E-4BB9-4E0D-A4E1-7AAEA3767405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4699-79F8-4CA9-87F0-A9AD88F8EE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F4699-79F8-4CA9-87F0-A9AD88F8EE5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33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Medie normalizzate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2A2E0-5180-4BB8-8BB0-F297A957161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14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2942704"/>
            <a:ext cx="12598400" cy="41354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4711"/>
            <a:ext cx="6448425" cy="2385251"/>
          </a:xfrm>
        </p:spPr>
        <p:txBody>
          <a:bodyPr anchor="b"/>
          <a:lstStyle>
            <a:lvl1pPr algn="r">
              <a:defRPr sz="60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875" y="3602038"/>
            <a:ext cx="4400550" cy="1655762"/>
          </a:xfrm>
          <a:noFill/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42683"/>
          <a:stretch/>
        </p:blipFill>
        <p:spPr bwMode="auto">
          <a:xfrm>
            <a:off x="10248614" y="877034"/>
            <a:ext cx="676919" cy="676919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aspanational.files.wordpress.com/2011/08/water-dro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7441"/>
          <a:stretch/>
        </p:blipFill>
        <p:spPr bwMode="auto">
          <a:xfrm>
            <a:off x="9444861" y="1267081"/>
            <a:ext cx="1142212" cy="1142212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blog.netafim.it/wp-content/uploads/2012/05/Terreno-ari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r="16603"/>
          <a:stretch/>
        </p:blipFill>
        <p:spPr bwMode="auto">
          <a:xfrm>
            <a:off x="10152610" y="1676405"/>
            <a:ext cx="1649924" cy="1649923"/>
          </a:xfrm>
          <a:prstGeom prst="flowChartConnector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8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17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9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96962" y="1455212"/>
            <a:ext cx="10988943" cy="44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73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0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94297"/>
            <a:ext cx="10972800" cy="4574704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815009" y="6579704"/>
            <a:ext cx="11058939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9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5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12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0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67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96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96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6773779" y="6581274"/>
            <a:ext cx="5317957" cy="144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44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05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3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124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336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3666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58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D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D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815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1172817" y="6553200"/>
            <a:ext cx="10734261" cy="139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75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3200"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 sz="2800"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00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6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23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alibri" panose="020F0502020204030204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4AC9-A67D-4647-886E-92FA06E5AC67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85F1-C727-426D-B7C3-356AB39DC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46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fabio.iraldo@santannapisa.it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1270" y="736240"/>
            <a:ext cx="7052235" cy="2385251"/>
          </a:xfrm>
        </p:spPr>
        <p:txBody>
          <a:bodyPr>
            <a:noAutofit/>
          </a:bodyPr>
          <a:lstStyle/>
          <a:p>
            <a:r>
              <a:rPr lang="it-IT" sz="4000" dirty="0"/>
              <a:t>L’economia circolare a sostegno della competitività delle PMI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5411957"/>
            <a:ext cx="3358775" cy="1446043"/>
          </a:xfrm>
        </p:spPr>
        <p:txBody>
          <a:bodyPr>
            <a:normAutofit/>
          </a:bodyPr>
          <a:lstStyle/>
          <a:p>
            <a:r>
              <a:rPr lang="it-IT" sz="2000" b="1" dirty="0"/>
              <a:t>Prof. Fabio </a:t>
            </a:r>
            <a:r>
              <a:rPr lang="it-IT" sz="2000" b="1" dirty="0" err="1"/>
              <a:t>Iraldo</a:t>
            </a:r>
            <a:endParaRPr lang="it-IT" sz="2000" b="1" dirty="0"/>
          </a:p>
          <a:p>
            <a:r>
              <a:rPr lang="it-IT" sz="2000" dirty="0"/>
              <a:t>Istituto di Management, Scuola Superiore </a:t>
            </a:r>
            <a:r>
              <a:rPr lang="it-IT" sz="2000" dirty="0" smtClean="0"/>
              <a:t>Sant’Anna</a:t>
            </a: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9299260-4BB5-4E84-A28B-110BBA857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3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" y="77448"/>
            <a:ext cx="3340397" cy="14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15940"/>
            <a:ext cx="10515600" cy="4767263"/>
          </a:xfrm>
        </p:spPr>
        <p:txBody>
          <a:bodyPr/>
          <a:lstStyle/>
          <a:p>
            <a:r>
              <a:rPr lang="it-IT" dirty="0"/>
              <a:t>Uno dei risultati più interessanti è stata la comprensione delle barriere, al fine di offrire spunti per il loro superamento: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152526" y="1325880"/>
          <a:ext cx="987552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263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15940"/>
            <a:ext cx="10515600" cy="4767263"/>
          </a:xfrm>
        </p:spPr>
        <p:txBody>
          <a:bodyPr/>
          <a:lstStyle/>
          <a:p>
            <a:r>
              <a:rPr lang="it-IT" dirty="0"/>
              <a:t>Uno dei risultati più interessanti è stata la comprensione delle barriere, al fine di offrire spunti per il loro superamento: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152526" y="1325880"/>
          <a:ext cx="987552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e 4"/>
          <p:cNvSpPr/>
          <p:nvPr/>
        </p:nvSpPr>
        <p:spPr bwMode="auto">
          <a:xfrm>
            <a:off x="1164020" y="1270536"/>
            <a:ext cx="4931980" cy="1576609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endParaRPr lang="it-IT" sz="504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1981" y="6365850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4747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15940"/>
            <a:ext cx="10515600" cy="4767263"/>
          </a:xfrm>
        </p:spPr>
        <p:txBody>
          <a:bodyPr/>
          <a:lstStyle/>
          <a:p>
            <a:r>
              <a:rPr lang="it-IT" dirty="0"/>
              <a:t>Uno dei risultati più interessanti è stata la comprensione delle barriere, al fine di offrire spunti per il loro superamento: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152526" y="1325880"/>
          <a:ext cx="987552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e 4"/>
          <p:cNvSpPr/>
          <p:nvPr/>
        </p:nvSpPr>
        <p:spPr bwMode="auto">
          <a:xfrm>
            <a:off x="1042739" y="2829823"/>
            <a:ext cx="4931980" cy="53131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endParaRPr lang="it-IT" sz="504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400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15940"/>
            <a:ext cx="10515600" cy="4767263"/>
          </a:xfrm>
        </p:spPr>
        <p:txBody>
          <a:bodyPr/>
          <a:lstStyle/>
          <a:p>
            <a:r>
              <a:rPr lang="it-IT" dirty="0"/>
              <a:t>Uno dei risultati più interessanti è stata la comprensione delle barriere, al fine di offrire spunti per il loro superamento: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152526" y="1325880"/>
          <a:ext cx="987552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e 4"/>
          <p:cNvSpPr/>
          <p:nvPr/>
        </p:nvSpPr>
        <p:spPr bwMode="auto">
          <a:xfrm>
            <a:off x="950335" y="3193667"/>
            <a:ext cx="5024384" cy="952896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endParaRPr lang="it-IT" sz="504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6601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15940"/>
            <a:ext cx="10515600" cy="4767263"/>
          </a:xfrm>
        </p:spPr>
        <p:txBody>
          <a:bodyPr/>
          <a:lstStyle/>
          <a:p>
            <a:r>
              <a:rPr lang="it-IT" dirty="0"/>
              <a:t>Uno dei risultati più interessanti è stata la comprensione delle barriere, al fine di offrire spunti per il loro superamento: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152526" y="1325880"/>
          <a:ext cx="987552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e 5"/>
          <p:cNvSpPr/>
          <p:nvPr/>
        </p:nvSpPr>
        <p:spPr bwMode="auto">
          <a:xfrm>
            <a:off x="1048515" y="4244740"/>
            <a:ext cx="4931980" cy="53131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endParaRPr lang="it-IT" sz="504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3961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15940"/>
            <a:ext cx="10515600" cy="4767263"/>
          </a:xfrm>
        </p:spPr>
        <p:txBody>
          <a:bodyPr/>
          <a:lstStyle/>
          <a:p>
            <a:r>
              <a:rPr lang="it-IT" dirty="0"/>
              <a:t>Uno dei risultati più interessanti è stata la comprensione delle barriere, al fine di offrire spunti per il loro superamento: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152526" y="1325880"/>
          <a:ext cx="987552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e 4"/>
          <p:cNvSpPr/>
          <p:nvPr/>
        </p:nvSpPr>
        <p:spPr bwMode="auto">
          <a:xfrm>
            <a:off x="3104468" y="5671207"/>
            <a:ext cx="2523744" cy="433136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endParaRPr lang="it-IT" sz="504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934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5B084A9-DF98-5645-99CE-DC9344A0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07" y="2898634"/>
            <a:ext cx="1705570" cy="21163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58C397EF-D236-D849-B178-B060E552E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572" y="1217964"/>
            <a:ext cx="1875234" cy="21163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7912274-4324-134C-9A48-7D470057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108" y="4672876"/>
            <a:ext cx="1643063" cy="2169914"/>
          </a:xfrm>
          <a:prstGeom prst="rect">
            <a:avLst/>
          </a:prstGeom>
        </p:spPr>
      </p:pic>
      <p:sp>
        <p:nvSpPr>
          <p:cNvPr id="13" name="Freccia destra rientrata 12">
            <a:extLst>
              <a:ext uri="{FF2B5EF4-FFF2-40B4-BE49-F238E27FC236}">
                <a16:creationId xmlns:a16="http://schemas.microsoft.com/office/drawing/2014/main" xmlns="" id="{319B4CA2-9B1B-6147-B218-30DDE919A09D}"/>
              </a:ext>
            </a:extLst>
          </p:cNvPr>
          <p:cNvSpPr/>
          <p:nvPr/>
        </p:nvSpPr>
        <p:spPr>
          <a:xfrm>
            <a:off x="3227777" y="3765912"/>
            <a:ext cx="2412548" cy="229491"/>
          </a:xfrm>
          <a:prstGeom prst="notch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6"/>
          </a:p>
        </p:txBody>
      </p:sp>
      <p:sp>
        <p:nvSpPr>
          <p:cNvPr id="14" name="Freccia destra rientrata 13">
            <a:extLst>
              <a:ext uri="{FF2B5EF4-FFF2-40B4-BE49-F238E27FC236}">
                <a16:creationId xmlns:a16="http://schemas.microsoft.com/office/drawing/2014/main" xmlns="" id="{C537C4B5-9C4D-D14A-88DE-25D071A35AA6}"/>
              </a:ext>
            </a:extLst>
          </p:cNvPr>
          <p:cNvSpPr/>
          <p:nvPr/>
        </p:nvSpPr>
        <p:spPr>
          <a:xfrm>
            <a:off x="4374559" y="5487581"/>
            <a:ext cx="1265766" cy="270428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6"/>
          </a:p>
        </p:txBody>
      </p:sp>
      <p:sp>
        <p:nvSpPr>
          <p:cNvPr id="15" name="Freccia destra rientrata 14">
            <a:extLst>
              <a:ext uri="{FF2B5EF4-FFF2-40B4-BE49-F238E27FC236}">
                <a16:creationId xmlns:a16="http://schemas.microsoft.com/office/drawing/2014/main" xmlns="" id="{A819F8DF-195F-A14E-ADAD-F75F9A7EAD75}"/>
              </a:ext>
            </a:extLst>
          </p:cNvPr>
          <p:cNvSpPr/>
          <p:nvPr/>
        </p:nvSpPr>
        <p:spPr>
          <a:xfrm>
            <a:off x="4461170" y="1913512"/>
            <a:ext cx="1265766" cy="270428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6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B799AEBE-0C27-E543-9E45-9EFA5EB1113F}"/>
              </a:ext>
            </a:extLst>
          </p:cNvPr>
          <p:cNvSpPr/>
          <p:nvPr/>
        </p:nvSpPr>
        <p:spPr>
          <a:xfrm>
            <a:off x="5993664" y="1729250"/>
            <a:ext cx="4572000" cy="11308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ALCUNE BARRIERE EMERSE: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Scarsa leva contrattuale con i fornitori 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Scarsa conoscenza della filiera </a:t>
            </a:r>
          </a:p>
          <a:p>
            <a:pPr algn="just">
              <a:defRPr/>
            </a:pPr>
            <a:endParaRPr lang="it-IT" altLang="it-IT" sz="1687" dirty="0">
              <a:latin typeface="Avenir Roman" panose="02000503020000020003" pitchFamily="2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06ADDCA8-CF32-984D-9E16-08736F620D3A}"/>
              </a:ext>
            </a:extLst>
          </p:cNvPr>
          <p:cNvSpPr/>
          <p:nvPr/>
        </p:nvSpPr>
        <p:spPr>
          <a:xfrm>
            <a:off x="6092676" y="4941119"/>
            <a:ext cx="4572000" cy="8712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ALCUNE BARRIERE EMERSE: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Mancanza di regolamenti End of Waste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Poca sensibilità al tema da parte dei clienti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A2ACE7F5-E1B2-F44C-96AA-6BA7D1B729BD}"/>
              </a:ext>
            </a:extLst>
          </p:cNvPr>
          <p:cNvSpPr/>
          <p:nvPr/>
        </p:nvSpPr>
        <p:spPr>
          <a:xfrm>
            <a:off x="6092675" y="3334300"/>
            <a:ext cx="4247078" cy="139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ALCUNE BARRIERE EMERSE: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Poca capacità di controllare i fornitori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r>
              <a:rPr lang="it-IT" altLang="it-IT" sz="1687" dirty="0">
                <a:latin typeface="Avenir Roman" panose="02000503020000020003" pitchFamily="2" charset="0"/>
              </a:rPr>
              <a:t>Mancanza di luoghi fisici e virtuali di scambio di sottoprodotti</a:t>
            </a:r>
          </a:p>
          <a:p>
            <a:pPr marL="241093" indent="-241093" algn="just">
              <a:buFont typeface="Arial" panose="020B0604020202020204" pitchFamily="34" charset="0"/>
              <a:buChar char="•"/>
              <a:defRPr/>
            </a:pPr>
            <a:endParaRPr lang="it-IT" altLang="it-IT" sz="1687" dirty="0">
              <a:latin typeface="Avenir Roman" panose="02000503020000020003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BFA20A-B0BF-0E41-95CD-EE97DF66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85" y="156336"/>
            <a:ext cx="10914558" cy="1325563"/>
          </a:xfrm>
        </p:spPr>
        <p:txBody>
          <a:bodyPr>
            <a:normAutofit/>
          </a:bodyPr>
          <a:lstStyle/>
          <a:p>
            <a:r>
              <a:rPr lang="it-IT" sz="3200" dirty="0"/>
              <a:t>I risultati dei tavoli di </a:t>
            </a:r>
            <a:r>
              <a:rPr lang="it-IT" sz="3200" dirty="0" smtClean="0"/>
              <a:t>lavoro del progetto R.I.E.C.C.O. con la Camera di Commercio di Milano: alcune </a:t>
            </a:r>
            <a:r>
              <a:rPr lang="it-IT" sz="3200" dirty="0"/>
              <a:t>barriere emerse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597059" y="6388048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Progetto RIECCO, Camera di Commercio di Milano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288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DRIVERS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803400" y="1562101"/>
          <a:ext cx="84026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2220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DRIVERS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803400" y="1562101"/>
          <a:ext cx="84026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e 2"/>
          <p:cNvSpPr/>
          <p:nvPr/>
        </p:nvSpPr>
        <p:spPr bwMode="auto">
          <a:xfrm>
            <a:off x="2337336" y="1654336"/>
            <a:ext cx="2695072" cy="317633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285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DRIVERS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803400" y="1562101"/>
          <a:ext cx="84026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e 2"/>
          <p:cNvSpPr/>
          <p:nvPr/>
        </p:nvSpPr>
        <p:spPr bwMode="auto">
          <a:xfrm>
            <a:off x="2486530" y="1866086"/>
            <a:ext cx="2695072" cy="635276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9797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4600" b="1" dirty="0">
                <a:latin typeface="Calibri" panose="020F0502020204030204" pitchFamily="34" charset="0"/>
              </a:rPr>
              <a:t>Cominciamo dalla visione di uno studioso di management:</a:t>
            </a:r>
          </a:p>
          <a:p>
            <a:pPr marL="0" indent="0" algn="just">
              <a:buNone/>
              <a:defRPr/>
            </a:pPr>
            <a:endParaRPr lang="en-US" i="1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US" i="1" dirty="0">
              <a:latin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n-US" i="1" dirty="0">
                <a:latin typeface="Calibri" panose="020F0502020204030204" pitchFamily="34" charset="0"/>
              </a:rPr>
              <a:t>“Pollution is a manifestation of economic waste and involves </a:t>
            </a:r>
            <a:r>
              <a:rPr lang="en-US" b="1" i="1" u="sng" dirty="0">
                <a:latin typeface="Calibri" panose="020F0502020204030204" pitchFamily="34" charset="0"/>
              </a:rPr>
              <a:t>unnecessary, inefficient or incomplete utilization of resources</a:t>
            </a:r>
            <a:r>
              <a:rPr lang="en-GB" i="1" dirty="0">
                <a:latin typeface="Calibri" panose="020F0502020204030204" pitchFamily="34" charset="0"/>
              </a:rPr>
              <a:t>.</a:t>
            </a:r>
            <a:r>
              <a:rPr lang="en-US" i="1" dirty="0">
                <a:latin typeface="Calibri" panose="020F0502020204030204" pitchFamily="34" charset="0"/>
              </a:rPr>
              <a:t> In many cases, </a:t>
            </a:r>
            <a:r>
              <a:rPr lang="en-US" b="1" i="1" u="sng" dirty="0">
                <a:latin typeface="Calibri" panose="020F0502020204030204" pitchFamily="34" charset="0"/>
              </a:rPr>
              <a:t>emissions are a sign of inefficiency</a:t>
            </a:r>
            <a:r>
              <a:rPr lang="en-US" i="1" u="sng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and force a firm to perform non-value-creating activities such as handling, storage </a:t>
            </a:r>
            <a:r>
              <a:rPr lang="en-GB" i="1" dirty="0">
                <a:latin typeface="Calibri" panose="020F0502020204030204" pitchFamily="34" charset="0"/>
              </a:rPr>
              <a:t>and disposal. </a:t>
            </a:r>
            <a:r>
              <a:rPr lang="en-US" i="1" dirty="0">
                <a:latin typeface="Calibri" panose="020F0502020204030204" pitchFamily="34" charset="0"/>
              </a:rPr>
              <a:t>Efforts to </a:t>
            </a:r>
            <a:r>
              <a:rPr lang="en-US" b="1" i="1" u="sng" dirty="0">
                <a:latin typeface="Calibri" panose="020F0502020204030204" pitchFamily="34" charset="0"/>
              </a:rPr>
              <a:t>reduce waste and maximize profits</a:t>
            </a:r>
            <a:r>
              <a:rPr lang="en-US" i="1" u="sng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share the </a:t>
            </a:r>
            <a:r>
              <a:rPr lang="en-US" b="1" i="1" u="sng" dirty="0">
                <a:latin typeface="Calibri" panose="020F0502020204030204" pitchFamily="34" charset="0"/>
              </a:rPr>
              <a:t>same basic principles</a:t>
            </a:r>
            <a:r>
              <a:rPr lang="en-US" i="1" dirty="0">
                <a:latin typeface="Calibri" panose="020F0502020204030204" pitchFamily="34" charset="0"/>
              </a:rPr>
              <a:t>, including the efficient use of inputs, substitution of less expensive materials and the minimization of unneeded activities”.</a:t>
            </a:r>
          </a:p>
          <a:p>
            <a:pPr marL="0" indent="0" algn="just"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r"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Michael </a:t>
            </a:r>
            <a:r>
              <a:rPr lang="en-US" dirty="0">
                <a:latin typeface="Calibri" panose="020F0502020204030204" pitchFamily="34" charset="0"/>
              </a:rPr>
              <a:t>Porter, 1995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DRIVERS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803400" y="1562101"/>
          <a:ext cx="84026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e 2"/>
          <p:cNvSpPr/>
          <p:nvPr/>
        </p:nvSpPr>
        <p:spPr bwMode="auto">
          <a:xfrm>
            <a:off x="1986019" y="2308846"/>
            <a:ext cx="3205211" cy="96735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242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DRIVERS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803400" y="1562101"/>
          <a:ext cx="84026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e 2"/>
          <p:cNvSpPr/>
          <p:nvPr/>
        </p:nvSpPr>
        <p:spPr bwMode="auto">
          <a:xfrm>
            <a:off x="2014897" y="4233909"/>
            <a:ext cx="3205211" cy="640082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466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397" y="274588"/>
            <a:ext cx="10920383" cy="49011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Correlazione tra livello di circolarità e performance competitive condotto col metodo statistico della cluster </a:t>
            </a:r>
            <a:r>
              <a:rPr lang="it-IT" sz="3200" b="1" dirty="0" err="1" smtClean="0">
                <a:solidFill>
                  <a:schemeClr val="tx1"/>
                </a:solidFill>
              </a:rPr>
              <a:t>analysis</a:t>
            </a:r>
            <a:r>
              <a:rPr lang="it-IT" sz="3200" b="1" dirty="0" smtClean="0">
                <a:solidFill>
                  <a:schemeClr val="tx1"/>
                </a:solidFill>
              </a:rPr>
              <a:t>: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7742288" y="1123843"/>
            <a:ext cx="3572691" cy="2172141"/>
          </a:xfrm>
          <a:prstGeom prst="roundRect">
            <a:avLst/>
          </a:prstGeom>
          <a:solidFill>
            <a:srgbClr val="D60C29">
              <a:alpha val="96863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«Linear» Companies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Those</a:t>
            </a:r>
            <a:r>
              <a:rPr lang="it-IT" sz="2000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who</a:t>
            </a:r>
            <a:r>
              <a:rPr lang="it-IT" sz="2000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show </a:t>
            </a: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bad</a:t>
            </a:r>
            <a:r>
              <a:rPr lang="it-IT" sz="2000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performances in </a:t>
            </a: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circulairty</a:t>
            </a:r>
            <a:r>
              <a:rPr lang="it-IT" sz="2000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throughout</a:t>
            </a:r>
            <a:r>
              <a:rPr lang="it-IT" sz="2000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all</a:t>
            </a:r>
            <a:r>
              <a:rPr lang="it-IT" sz="2000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the 5 </a:t>
            </a:r>
            <a:r>
              <a:rPr lang="it-IT" sz="2000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phases</a:t>
            </a:r>
            <a:endParaRPr lang="it-IT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4021193" y="1113432"/>
            <a:ext cx="3456384" cy="2172141"/>
          </a:xfrm>
          <a:prstGeom prst="roundRect">
            <a:avLst/>
          </a:prstGeom>
          <a:solidFill>
            <a:srgbClr val="D60C29">
              <a:alpha val="96863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«</a:t>
            </a: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Informers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Those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who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show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bad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performances in 4 production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phases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,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all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they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do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is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informing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the consumers</a:t>
            </a:r>
            <a:endParaRPr lang="it-IT" sz="6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3473419" y="3520750"/>
            <a:ext cx="2746201" cy="2747026"/>
          </a:xfrm>
          <a:prstGeom prst="roundRect">
            <a:avLst/>
          </a:prstGeom>
          <a:solidFill>
            <a:srgbClr val="05612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«</a:t>
            </a: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Circular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Designers»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Those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who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show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good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performances in the 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DESIGN, PRODUCTION 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and 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CONSUMPTION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phases</a:t>
            </a:r>
            <a:endParaRPr lang="it-IT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6374136" y="3520749"/>
            <a:ext cx="2736304" cy="2747027"/>
          </a:xfrm>
          <a:prstGeom prst="roundRect">
            <a:avLst/>
          </a:prstGeom>
          <a:solidFill>
            <a:srgbClr val="05612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«</a:t>
            </a: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Housekeepers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Those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who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achieve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good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performances in the 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PRODUCTION 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and 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LOGISTIC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phases</a:t>
            </a:r>
            <a:endParaRPr lang="it-IT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9218476" y="3526011"/>
            <a:ext cx="2661295" cy="2741765"/>
          </a:xfrm>
          <a:prstGeom prst="roundRect">
            <a:avLst/>
          </a:prstGeom>
          <a:solidFill>
            <a:srgbClr val="05612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«</a:t>
            </a: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Circular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» Champions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Those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who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prove to be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truly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«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circular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» with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good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performances in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all</a:t>
            </a:r>
            <a:r>
              <a:rPr lang="it-IT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the 5 </a:t>
            </a:r>
            <a:r>
              <a:rPr lang="it-IT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phases</a:t>
            </a:r>
            <a:endParaRPr lang="it-IT" sz="14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2731" y="2209913"/>
            <a:ext cx="2629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Fonte </a:t>
            </a:r>
            <a:r>
              <a:rPr lang="en-US" i="1" dirty="0" err="1" smtClean="0"/>
              <a:t>dati</a:t>
            </a:r>
            <a:r>
              <a:rPr lang="en-US" i="1" dirty="0" smtClean="0"/>
              <a:t>: Drivers </a:t>
            </a:r>
            <a:r>
              <a:rPr lang="en-US" i="1" dirty="0"/>
              <a:t>and approaches to the circular economy in manufacturing </a:t>
            </a:r>
            <a:r>
              <a:rPr lang="en-US" i="1" dirty="0" smtClean="0"/>
              <a:t>firms, NM </a:t>
            </a:r>
            <a:r>
              <a:rPr lang="en-US" i="1" dirty="0" err="1"/>
              <a:t>Gusmerotti</a:t>
            </a:r>
            <a:r>
              <a:rPr lang="en-US" i="1" dirty="0"/>
              <a:t>, F </a:t>
            </a:r>
            <a:r>
              <a:rPr lang="en-US" i="1" dirty="0" err="1"/>
              <a:t>Testa</a:t>
            </a:r>
            <a:r>
              <a:rPr lang="en-US" i="1" dirty="0"/>
              <a:t>, F </a:t>
            </a:r>
            <a:r>
              <a:rPr lang="en-US" i="1" dirty="0" err="1"/>
              <a:t>Corsini</a:t>
            </a:r>
            <a:r>
              <a:rPr lang="en-US" i="1" dirty="0"/>
              <a:t>, G </a:t>
            </a:r>
            <a:r>
              <a:rPr lang="en-US" i="1" dirty="0" err="1"/>
              <a:t>Pretner</a:t>
            </a:r>
            <a:r>
              <a:rPr lang="en-US" i="1" dirty="0"/>
              <a:t>, F </a:t>
            </a:r>
            <a:r>
              <a:rPr lang="en-US" i="1" dirty="0" err="1" smtClean="0"/>
              <a:t>Iraldo</a:t>
            </a:r>
            <a:r>
              <a:rPr lang="en-US" i="1" dirty="0" smtClean="0"/>
              <a:t>, Journal </a:t>
            </a:r>
            <a:r>
              <a:rPr lang="en-US" i="1" dirty="0"/>
              <a:t>of Cleaner Production </a:t>
            </a:r>
            <a:r>
              <a:rPr lang="en-US" i="1" dirty="0" smtClean="0"/>
              <a:t>230</a:t>
            </a:r>
            <a:endParaRPr lang="en-US" i="1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689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859" y="274588"/>
            <a:ext cx="11630935" cy="490116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Le aziende appartenenti ai tre cluster «circolari» sono la minoranza: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8367617" y="836713"/>
            <a:ext cx="3456384" cy="2172141"/>
          </a:xfrm>
          <a:prstGeom prst="roundRect">
            <a:avLst/>
          </a:prstGeom>
          <a:solidFill>
            <a:srgbClr val="D60C29">
              <a:alpha val="96863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«Linear» Companies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41.6%</a:t>
            </a: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4380988" y="836713"/>
            <a:ext cx="3456384" cy="2172141"/>
          </a:xfrm>
          <a:prstGeom prst="roundRect">
            <a:avLst/>
          </a:prstGeom>
          <a:solidFill>
            <a:srgbClr val="D60C29">
              <a:alpha val="96863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Informers</a:t>
            </a:r>
            <a:endParaRPr lang="it-IT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6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6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6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24%</a:t>
            </a: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3362979" y="3417099"/>
            <a:ext cx="2746201" cy="2891043"/>
          </a:xfrm>
          <a:prstGeom prst="roundRect">
            <a:avLst/>
          </a:prstGeom>
          <a:solidFill>
            <a:srgbClr val="05612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Circular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Designers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15.6%</a:t>
            </a: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6353884" y="3426271"/>
            <a:ext cx="2736304" cy="2891042"/>
          </a:xfrm>
          <a:prstGeom prst="roundRect">
            <a:avLst/>
          </a:prstGeom>
          <a:solidFill>
            <a:srgbClr val="05612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Housekeepers</a:t>
            </a:r>
            <a:endParaRPr lang="it-IT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10.6%</a:t>
            </a: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9272499" y="3426271"/>
            <a:ext cx="2661295" cy="2813773"/>
          </a:xfrm>
          <a:prstGeom prst="roundRect">
            <a:avLst/>
          </a:prstGeom>
          <a:solidFill>
            <a:srgbClr val="05612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CLUSTER 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Circular</a:t>
            </a:r>
            <a:r>
              <a:rPr lang="it-IT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 Champions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Gill Sans" charset="0"/>
                <a:ea typeface="ヒラギノ角ゴ ProN W3" charset="-128"/>
                <a:sym typeface="Gill Sans" charset="0"/>
              </a:rPr>
              <a:t>8.2%</a:t>
            </a:r>
            <a:endParaRPr lang="it-IT" sz="2000" dirty="0">
              <a:solidFill>
                <a:schemeClr val="bg1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cxnSp>
        <p:nvCxnSpPr>
          <p:cNvPr id="9" name="Connettore 1 8"/>
          <p:cNvCxnSpPr/>
          <p:nvPr/>
        </p:nvCxnSpPr>
        <p:spPr bwMode="auto">
          <a:xfrm>
            <a:off x="3411758" y="3177120"/>
            <a:ext cx="856895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7633871" y="281236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65.6%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633871" y="311956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34.4%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2731" y="2209913"/>
            <a:ext cx="2629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Fonte </a:t>
            </a:r>
            <a:r>
              <a:rPr lang="en-US" i="1" dirty="0" err="1" smtClean="0"/>
              <a:t>dati</a:t>
            </a:r>
            <a:r>
              <a:rPr lang="en-US" i="1" dirty="0" smtClean="0"/>
              <a:t>: Drivers </a:t>
            </a:r>
            <a:r>
              <a:rPr lang="en-US" i="1" dirty="0"/>
              <a:t>and approaches to the circular economy in manufacturing </a:t>
            </a:r>
            <a:r>
              <a:rPr lang="en-US" i="1" dirty="0" smtClean="0"/>
              <a:t>firms, NM </a:t>
            </a:r>
            <a:r>
              <a:rPr lang="en-US" i="1" dirty="0" err="1"/>
              <a:t>Gusmerotti</a:t>
            </a:r>
            <a:r>
              <a:rPr lang="en-US" i="1" dirty="0"/>
              <a:t>, F </a:t>
            </a:r>
            <a:r>
              <a:rPr lang="en-US" i="1" dirty="0" err="1"/>
              <a:t>Testa</a:t>
            </a:r>
            <a:r>
              <a:rPr lang="en-US" i="1" dirty="0"/>
              <a:t>, F </a:t>
            </a:r>
            <a:r>
              <a:rPr lang="en-US" i="1" dirty="0" err="1"/>
              <a:t>Corsini</a:t>
            </a:r>
            <a:r>
              <a:rPr lang="en-US" i="1" dirty="0"/>
              <a:t>, G </a:t>
            </a:r>
            <a:r>
              <a:rPr lang="en-US" i="1" dirty="0" err="1"/>
              <a:t>Pretner</a:t>
            </a:r>
            <a:r>
              <a:rPr lang="en-US" i="1" dirty="0"/>
              <a:t>, F </a:t>
            </a:r>
            <a:r>
              <a:rPr lang="en-US" i="1" dirty="0" err="1" smtClean="0"/>
              <a:t>Iraldo</a:t>
            </a:r>
            <a:r>
              <a:rPr lang="en-US" i="1" dirty="0" smtClean="0"/>
              <a:t>, Journal </a:t>
            </a:r>
            <a:r>
              <a:rPr lang="en-US" i="1" dirty="0"/>
              <a:t>of Cleaner Production </a:t>
            </a:r>
            <a:r>
              <a:rPr lang="en-US" i="1" dirty="0" smtClean="0"/>
              <a:t>230</a:t>
            </a:r>
            <a:endParaRPr lang="en-US" i="1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847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288" y="260648"/>
            <a:ext cx="113164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Più elevato è il livello di «circolarità», migliori sono gli indicatori di competitività: </a:t>
            </a:r>
            <a:endParaRPr lang="it-IT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775521" y="1556792"/>
          <a:ext cx="8410353" cy="30243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27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5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56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CLUSTER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N. of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</a:rPr>
                        <a:t>employees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Revenues trend in the last 3 years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Employees trend in the last 3 years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Clients trend in the last 3 years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Informers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.0758429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.0532709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-.0847115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.0740135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61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2 Linear Companies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-.1363626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-.083653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-.0556162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-.1354623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0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Circular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Designers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.2136356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.0714534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.1154512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.1250122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61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Housekeepers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-.0651401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.0277116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.1331479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-.0013005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</a:rPr>
                        <a:t>Circular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  <a:effectLst/>
                        </a:rPr>
                        <a:t>Champions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.1495043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.1698485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.1395118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</a:rPr>
                        <a:t>.2367019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61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Ovale 4"/>
          <p:cNvSpPr/>
          <p:nvPr/>
        </p:nvSpPr>
        <p:spPr bwMode="auto">
          <a:xfrm>
            <a:off x="5376826" y="4293096"/>
            <a:ext cx="1008112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6961002" y="4293096"/>
            <a:ext cx="1008112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8544272" y="4293096"/>
            <a:ext cx="1008112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07243" y="5239980"/>
            <a:ext cx="935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Fonte </a:t>
            </a:r>
            <a:r>
              <a:rPr lang="en-US" i="1" dirty="0" err="1" smtClean="0"/>
              <a:t>dati</a:t>
            </a:r>
            <a:r>
              <a:rPr lang="en-US" i="1" dirty="0" smtClean="0"/>
              <a:t>: Drivers </a:t>
            </a:r>
            <a:r>
              <a:rPr lang="en-US" i="1" dirty="0"/>
              <a:t>and approaches to the circular economy in manufacturing </a:t>
            </a:r>
            <a:r>
              <a:rPr lang="en-US" i="1" dirty="0" smtClean="0"/>
              <a:t>firms, NM </a:t>
            </a:r>
            <a:r>
              <a:rPr lang="en-US" i="1" dirty="0" err="1"/>
              <a:t>Gusmerotti</a:t>
            </a:r>
            <a:r>
              <a:rPr lang="en-US" i="1" dirty="0"/>
              <a:t>, F </a:t>
            </a:r>
            <a:r>
              <a:rPr lang="en-US" i="1" dirty="0" err="1"/>
              <a:t>Testa</a:t>
            </a:r>
            <a:r>
              <a:rPr lang="en-US" i="1" dirty="0"/>
              <a:t>, F </a:t>
            </a:r>
            <a:r>
              <a:rPr lang="en-US" i="1" dirty="0" err="1"/>
              <a:t>Corsini</a:t>
            </a:r>
            <a:r>
              <a:rPr lang="en-US" i="1" dirty="0"/>
              <a:t>, G </a:t>
            </a:r>
            <a:r>
              <a:rPr lang="en-US" i="1" dirty="0" err="1"/>
              <a:t>Pretner</a:t>
            </a:r>
            <a:r>
              <a:rPr lang="en-US" i="1" dirty="0"/>
              <a:t>, F </a:t>
            </a:r>
            <a:r>
              <a:rPr lang="en-US" i="1" dirty="0" err="1" smtClean="0"/>
              <a:t>Iraldo</a:t>
            </a:r>
            <a:r>
              <a:rPr lang="en-US" i="1" dirty="0" smtClean="0"/>
              <a:t>, Journal </a:t>
            </a:r>
            <a:r>
              <a:rPr lang="en-US" i="1" dirty="0"/>
              <a:t>of Cleaner Production </a:t>
            </a:r>
            <a:r>
              <a:rPr lang="en-US" i="1" dirty="0" smtClean="0"/>
              <a:t>230</a:t>
            </a:r>
            <a:endParaRPr lang="en-US" i="1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2317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+mn-lt"/>
              </a:rPr>
              <a:t>Le idee e i progetti che alimentano il «</a:t>
            </a:r>
            <a:r>
              <a:rPr lang="it-IT" sz="2800" b="1" dirty="0" err="1">
                <a:latin typeface="+mn-lt"/>
              </a:rPr>
              <a:t>circular</a:t>
            </a:r>
            <a:r>
              <a:rPr lang="it-IT" sz="2800" b="1" dirty="0">
                <a:latin typeface="+mn-lt"/>
              </a:rPr>
              <a:t> design</a:t>
            </a:r>
            <a:r>
              <a:rPr lang="it-IT" sz="2800" b="1" dirty="0" smtClean="0">
                <a:latin typeface="+mn-lt"/>
              </a:rPr>
              <a:t>»: un </a:t>
            </a:r>
            <a:r>
              <a:rPr lang="it-IT" sz="2800" b="1" dirty="0">
                <a:latin typeface="+mn-lt"/>
              </a:rPr>
              <a:t>database di oltre 200 best </a:t>
            </a:r>
            <a:r>
              <a:rPr lang="it-IT" sz="2800" b="1" dirty="0" err="1">
                <a:latin typeface="+mn-lt"/>
              </a:rPr>
              <a:t>practice</a:t>
            </a:r>
            <a:endParaRPr lang="it-IT" sz="2800" b="1" dirty="0"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2" y="1305339"/>
            <a:ext cx="9667460" cy="4585252"/>
          </a:xfrm>
        </p:spPr>
      </p:pic>
      <p:sp>
        <p:nvSpPr>
          <p:cNvPr id="5" name="CasellaDiTesto 4"/>
          <p:cNvSpPr txBox="1"/>
          <p:nvPr/>
        </p:nvSpPr>
        <p:spPr>
          <a:xfrm>
            <a:off x="186375" y="6360026"/>
            <a:ext cx="788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Database Buone Pratiche di Economia Circolare, </a:t>
            </a:r>
            <a:r>
              <a:rPr lang="it-IT" i="1" dirty="0" err="1" smtClean="0"/>
              <a:t>IdM</a:t>
            </a:r>
            <a:r>
              <a:rPr lang="it-IT" i="1" dirty="0" smtClean="0"/>
              <a:t> Scuola Sant’Anna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2949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3CE04D-F8CE-3C4B-A36C-6BB5AC5D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6" y="180604"/>
            <a:ext cx="10971609" cy="11430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ea"/>
              </a:rPr>
              <a:t>L</a:t>
            </a:r>
            <a:r>
              <a:rPr lang="it-IT" sz="2400" b="1" dirty="0" smtClean="0">
                <a:latin typeface="+mj-ea"/>
              </a:rPr>
              <a:t>e </a:t>
            </a:r>
            <a:r>
              <a:rPr lang="it-IT" sz="2400" b="1" dirty="0">
                <a:latin typeface="+mj-ea"/>
              </a:rPr>
              <a:t>best </a:t>
            </a:r>
            <a:r>
              <a:rPr lang="it-IT" sz="2400" b="1" dirty="0" err="1">
                <a:latin typeface="+mj-ea"/>
              </a:rPr>
              <a:t>practice</a:t>
            </a:r>
            <a:r>
              <a:rPr lang="it-IT" sz="2400" b="1" dirty="0">
                <a:latin typeface="+mj-ea"/>
              </a:rPr>
              <a:t> </a:t>
            </a:r>
            <a:r>
              <a:rPr lang="it-IT" sz="2400" b="1" dirty="0" smtClean="0">
                <a:latin typeface="+mj-ea"/>
              </a:rPr>
              <a:t>per </a:t>
            </a:r>
            <a:r>
              <a:rPr lang="it-IT" sz="2400" b="1" dirty="0">
                <a:latin typeface="+mj-ea"/>
              </a:rPr>
              <a:t>settore e per «fase» dell’economia circolare: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4C5DA681-1CBA-7E44-92EA-47EF97A35EA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0" y="998730"/>
          <a:ext cx="9027495" cy="501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 descr="Copia di circ_fasi.png">
            <a:extLst>
              <a:ext uri="{FF2B5EF4-FFF2-40B4-BE49-F238E27FC236}">
                <a16:creationId xmlns:a16="http://schemas.microsoft.com/office/drawing/2014/main" xmlns="" id="{01100F8D-917C-FE4B-AEB2-5B7D4CF0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37" y="1085361"/>
            <a:ext cx="2557986" cy="25760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6375" y="6360026"/>
            <a:ext cx="788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Database Buone Pratiche di Economia Circolare, </a:t>
            </a:r>
            <a:r>
              <a:rPr lang="it-IT" i="1" dirty="0" err="1" smtClean="0"/>
              <a:t>IdM</a:t>
            </a:r>
            <a:r>
              <a:rPr lang="it-IT" i="1" dirty="0" smtClean="0"/>
              <a:t> Scuola Sant’Anna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5245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L’economia circolare produce spinte innovative e benefici competitivi?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Risposte positive </a:t>
            </a:r>
            <a:r>
              <a:rPr lang="it-IT" dirty="0" smtClean="0"/>
              <a:t>da molti casi-studio relativi a grandi aziende e PMI.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62257"/>
              </p:ext>
            </p:extLst>
          </p:nvPr>
        </p:nvGraphicFramePr>
        <p:xfrm>
          <a:off x="914138" y="2578665"/>
          <a:ext cx="5537200" cy="3692525"/>
        </p:xfrm>
        <a:graphic>
          <a:graphicData uri="http://schemas.openxmlformats.org/drawingml/2006/table">
            <a:tbl>
              <a:tblPr firstRow="1" firstCol="1" bandRow="1"/>
              <a:tblGrid>
                <a:gridCol w="2720773"/>
                <a:gridCol w="834919"/>
                <a:gridCol w="136197"/>
                <a:gridCol w="873561"/>
                <a:gridCol w="136197"/>
                <a:gridCol w="83555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Risparmio generato dai Fusti </a:t>
                      </a:r>
                      <a:r>
                        <a:rPr lang="it-IT" sz="1000" b="1" dirty="0" err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Draught</a:t>
                      </a:r>
                      <a:r>
                        <a:rPr lang="it-IT" sz="10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Master M20 rispetto a:</a:t>
                      </a:r>
                      <a:endParaRPr lang="it-IT" sz="10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Fusti in Acciaio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Bottiglie in Vetro</a:t>
                      </a:r>
                      <a:endParaRPr lang="it-IT" sz="10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Lattine in alluminio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CONSUMI IDRICI (litri)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- 27,99 %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- 21,83 %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- 27,32 %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CONSUMI ENEGETICI (MJ)</a:t>
                      </a:r>
                      <a:endParaRPr lang="it-IT" sz="10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- 19,86 %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- 41,02 %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- 33,17 %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R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POTENZIALE DI RISCALDAMENTO GLOBALE (kg CO</a:t>
                      </a:r>
                      <a:r>
                        <a:rPr lang="it-IT" sz="1000" b="1" baseline="-25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eq.)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- 28,58 %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- 49,11 %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- 25,84 %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ACIDIFICAZIONE (kg SO</a:t>
                      </a:r>
                      <a:r>
                        <a:rPr lang="it-IT" sz="1000" b="1" baseline="-25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eq.)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- 11,53 %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- 31,68 %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- 7,57 %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TOTALE RIFIUTI (kg)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- 18,92 %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- 85,66 %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- 86,97 %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TOTALE RIFIUTI PERICOLOSI (kg)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- 45,99 %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- 43,51 %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- 36,36 %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51" y="2570064"/>
            <a:ext cx="1632231" cy="859511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4" b="11851"/>
          <a:stretch/>
        </p:blipFill>
        <p:spPr bwMode="auto">
          <a:xfrm>
            <a:off x="6570482" y="3073666"/>
            <a:ext cx="5470689" cy="2858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8" descr="nitrol chi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6" y="2118424"/>
            <a:ext cx="2554236" cy="9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86375" y="6360026"/>
            <a:ext cx="788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Progetto CERCA, Assolombarda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390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L’economia circolare produce spinte innovative e benefici competitivi?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Risposte positive da molti casi-studio relativi a grandi aziende e PMI.</a:t>
            </a:r>
          </a:p>
        </p:txBody>
      </p:sp>
      <p:pic>
        <p:nvPicPr>
          <p:cNvPr id="8" name="Immagin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8" y="2417959"/>
            <a:ext cx="5119633" cy="3462008"/>
          </a:xfrm>
          <a:prstGeom prst="rect">
            <a:avLst/>
          </a:prstGeom>
        </p:spPr>
      </p:pic>
      <p:pic>
        <p:nvPicPr>
          <p:cNvPr id="9" name="Segnaposto contenut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28040" r="8396" b="27017"/>
          <a:stretch/>
        </p:blipFill>
        <p:spPr>
          <a:xfrm>
            <a:off x="4185152" y="2412981"/>
            <a:ext cx="1474790" cy="780771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14274"/>
              </p:ext>
            </p:extLst>
          </p:nvPr>
        </p:nvGraphicFramePr>
        <p:xfrm>
          <a:off x="5657879" y="3415583"/>
          <a:ext cx="6186340" cy="2880360"/>
        </p:xfrm>
        <a:graphic>
          <a:graphicData uri="http://schemas.openxmlformats.org/drawingml/2006/table">
            <a:tbl>
              <a:tblPr/>
              <a:tblGrid>
                <a:gridCol w="3449353"/>
                <a:gridCol w="2736987"/>
              </a:tblGrid>
              <a:tr h="6336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Categoria di impatto (indicatore</a:t>
                      </a:r>
                      <a:endParaRPr lang="it-IT" sz="14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Differenza</a:t>
                      </a:r>
                      <a:r>
                        <a:rPr lang="en-US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%</a:t>
                      </a:r>
                      <a:endParaRPr lang="it-IT" sz="14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(Circular Economy </a:t>
                      </a:r>
                      <a:r>
                        <a:rPr lang="en-US" sz="1400" b="1" dirty="0" err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n-US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As is)</a:t>
                      </a:r>
                      <a:endParaRPr lang="it-IT" sz="14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6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Potenziale di Effetto Serra (kg CO2 eq.)</a:t>
                      </a:r>
                      <a:endParaRPr lang="it-IT" sz="14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-30,76 %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Potenziale di Acidificazione (kg SO2 </a:t>
                      </a:r>
                      <a:r>
                        <a:rPr lang="it-IT" sz="1400" b="1" dirty="0" err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it-IT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.)</a:t>
                      </a:r>
                      <a:endParaRPr lang="it-IT" sz="14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-31,34 %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6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Potenziale di Formazione di Ossidanti Fotochimici (kg C2H4  eq.)</a:t>
                      </a:r>
                      <a:endParaRPr lang="it-IT" sz="140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-30,55 %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Potenziale di Eutrofizzazione (kg PO4-3 </a:t>
                      </a:r>
                      <a:r>
                        <a:rPr lang="it-IT" sz="1400" b="1" dirty="0" err="1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it-IT" sz="1400" b="1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.)</a:t>
                      </a:r>
                      <a:endParaRPr lang="it-IT" sz="1400" dirty="0">
                        <a:effectLst/>
                        <a:latin typeface="Roboto Slab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oboto Slab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-30,46%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Risultati immagini per SOL s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10" y="2763184"/>
            <a:ext cx="1517417" cy="8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6375" y="6360026"/>
            <a:ext cx="788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Progetto CERCA, Assolombarda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2681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7385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0" algn="l">
              <a:defRPr/>
            </a:pPr>
            <a:r>
              <a:rPr lang="it-IT" altLang="it-IT" sz="3600" b="1" dirty="0" smtClean="0">
                <a:latin typeface="+mn-lt"/>
                <a:ea typeface="+mn-ea"/>
                <a:cs typeface="Calibri" pitchFamily="34" charset="0"/>
              </a:rPr>
              <a:t>Altra best </a:t>
            </a:r>
            <a:r>
              <a:rPr lang="it-IT" altLang="it-IT" sz="3600" b="1" dirty="0" err="1" smtClean="0">
                <a:latin typeface="+mn-lt"/>
                <a:ea typeface="+mn-ea"/>
                <a:cs typeface="Calibri" pitchFamily="34" charset="0"/>
              </a:rPr>
              <a:t>practice</a:t>
            </a:r>
            <a:r>
              <a:rPr lang="it-IT" altLang="it-IT" sz="3600" b="1" dirty="0" smtClean="0">
                <a:latin typeface="+mn-lt"/>
                <a:ea typeface="+mn-ea"/>
                <a:cs typeface="Calibri" pitchFamily="34" charset="0"/>
              </a:rPr>
              <a:t>: </a:t>
            </a:r>
            <a:r>
              <a:rPr lang="it-IT" altLang="it-IT" sz="3600" b="1" dirty="0">
                <a:latin typeface="+mn-lt"/>
                <a:cs typeface="Calibri" pitchFamily="34" charset="0"/>
              </a:rPr>
              <a:t>NETTUNO </a:t>
            </a:r>
            <a:r>
              <a:rPr lang="it-IT" altLang="it-IT" sz="3600" b="1" dirty="0" err="1">
                <a:latin typeface="+mn-lt"/>
                <a:cs typeface="Calibri" pitchFamily="34" charset="0"/>
              </a:rPr>
              <a:t>Srl</a:t>
            </a:r>
            <a:endParaRPr lang="it-IT" altLang="it-IT" sz="3600" b="1" dirty="0">
              <a:latin typeface="+mn-lt"/>
              <a:ea typeface="+mn-ea"/>
              <a:cs typeface="Calibri" pitchFamily="34" charset="0"/>
            </a:endParaRP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/>
          </p:nvPr>
        </p:nvGraphicFramePr>
        <p:xfrm>
          <a:off x="755880" y="1131119"/>
          <a:ext cx="6846703" cy="499491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12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4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Differenza %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(Circular Economy vs As is)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>
                          <a:effectLst/>
                        </a:rPr>
                        <a:t>RISORSE NON RINNOVABILI</a:t>
                      </a:r>
                      <a:endParaRPr lang="it-IT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 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Risorse materiali (kg)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-7,32 %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Risorse a fini energetici (kg)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-24,06 %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</a:rPr>
                        <a:t>RISORSE RINNOVABILI</a:t>
                      </a:r>
                      <a:endParaRPr lang="it-IT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Risorse materiali (kg)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-45,33 %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Risorse a fini energetici (MJ)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-19,93 %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</a:rPr>
                        <a:t>Consumo di acqua </a:t>
                      </a:r>
                      <a:r>
                        <a:rPr lang="it-IT" sz="1500" dirty="0">
                          <a:effectLst/>
                        </a:rPr>
                        <a:t>(m</a:t>
                      </a:r>
                      <a:r>
                        <a:rPr lang="it-IT" sz="1500" baseline="30000" dirty="0">
                          <a:effectLst/>
                        </a:rPr>
                        <a:t>3</a:t>
                      </a:r>
                      <a:r>
                        <a:rPr lang="it-IT" sz="1500" dirty="0">
                          <a:effectLst/>
                        </a:rPr>
                        <a:t>)</a:t>
                      </a:r>
                      <a:endParaRPr lang="it-IT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-2,32 %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</a:rPr>
                        <a:t>RIFIUTI TOTALI </a:t>
                      </a:r>
                      <a:r>
                        <a:rPr lang="it-IT" sz="1500" dirty="0">
                          <a:effectLst/>
                        </a:rPr>
                        <a:t>(kg)</a:t>
                      </a:r>
                      <a:endParaRPr lang="it-IT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-10,49 %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Rifiuti Pericolosi (kg)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-3,01 %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Rifiuti non Pericolosi (kg)</a:t>
                      </a:r>
                      <a:endParaRPr lang="it-IT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-22,24 %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CATEGORIE DI IMPATTO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Potenziale di Effetto Serra (kg CO</a:t>
                      </a:r>
                      <a:r>
                        <a:rPr lang="it-IT" sz="15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-24,74 %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Potenziale di Acidificazione (kg SO</a:t>
                      </a:r>
                      <a:r>
                        <a:rPr lang="it-IT" sz="15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-14,23 %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Potenziale di Formazione di Ossidanti Fotochimici (kg C</a:t>
                      </a:r>
                      <a:r>
                        <a:rPr lang="it-IT" sz="15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5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-19,08 %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Potenziale di Eutrofizzazione (kg PO</a:t>
                      </a:r>
                      <a:r>
                        <a:rPr lang="it-IT" sz="15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5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67" y="1177753"/>
            <a:ext cx="2715633" cy="270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10" y="3880267"/>
            <a:ext cx="1807607" cy="171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86375" y="6360026"/>
            <a:ext cx="788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Progetto BG </a:t>
            </a:r>
            <a:r>
              <a:rPr lang="it-IT" i="1" dirty="0" err="1" smtClean="0"/>
              <a:t>Circular</a:t>
            </a:r>
            <a:r>
              <a:rPr lang="it-IT" i="1" dirty="0" smtClean="0"/>
              <a:t>, Confindustria Bergamo.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531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89960" l="732" r="100000">
                        <a14:foregroundMark x1="80566" y1="42771" x2="94385" y2="41767"/>
                        <a14:foregroundMark x1="81396" y1="71486" x2="94141" y2="69076"/>
                        <a14:foregroundMark x1="94385" y1="69880" x2="94873" y2="72892"/>
                        <a14:foregroundMark x1="94971" y1="74498" x2="97852" y2="56627"/>
                        <a14:foregroundMark x1="97852" y1="56627" x2="96191" y2="43173"/>
                        <a14:foregroundMark x1="94385" y1="57631" x2="94385" y2="57631"/>
                        <a14:foregroundMark x1="96777" y1="47791" x2="94629" y2="36345"/>
                        <a14:foregroundMark x1="94287" y1="37751" x2="94141" y2="41365"/>
                        <a14:foregroundMark x1="84424" y1="54217" x2="95215" y2="5120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93" b="12718"/>
          <a:stretch/>
        </p:blipFill>
        <p:spPr>
          <a:xfrm>
            <a:off x="4791484" y="1994436"/>
            <a:ext cx="4343510" cy="6790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860" y1="27830" x2="63953" y2="31880"/>
                        <a14:backgroundMark x1="15032" y1="39720" x2="28747" y2="43674"/>
                        <a14:backgroundMark x1="50363" y1="43005" x2="51817" y2="55961"/>
                        <a14:backgroundMark x1="13953" y1="49948" x2="28217" y2="53998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7190" r="16953" b="11006"/>
          <a:stretch/>
        </p:blipFill>
        <p:spPr>
          <a:xfrm>
            <a:off x="3429192" y="2960676"/>
            <a:ext cx="2481359" cy="17770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5756" y1="37758" x2="49691" y2="66167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5" t="14887" r="13464" b="10778"/>
          <a:stretch/>
        </p:blipFill>
        <p:spPr bwMode="auto">
          <a:xfrm>
            <a:off x="5935805" y="2960678"/>
            <a:ext cx="2597387" cy="18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087078" y="2117837"/>
            <a:ext cx="17469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Modello BAU:</a:t>
            </a:r>
          </a:p>
          <a:p>
            <a:r>
              <a:rPr lang="it-IT" sz="1350" dirty="0"/>
              <a:t>Take – </a:t>
            </a:r>
            <a:r>
              <a:rPr lang="it-IT" sz="1350" dirty="0" err="1"/>
              <a:t>make</a:t>
            </a:r>
            <a:r>
              <a:rPr lang="it-IT" sz="1350" dirty="0"/>
              <a:t>  - dispose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038104" y="4888639"/>
            <a:ext cx="17983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50" dirty="0"/>
              <a:t>Modello circolare</a:t>
            </a:r>
          </a:p>
          <a:p>
            <a:pPr algn="ctr"/>
            <a:r>
              <a:rPr lang="it-IT" sz="1350" dirty="0"/>
              <a:t>Come dovrebbe essere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596364" y="4888639"/>
            <a:ext cx="14821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50" dirty="0"/>
              <a:t>Modello circolare</a:t>
            </a:r>
          </a:p>
          <a:p>
            <a:pPr algn="ctr"/>
            <a:r>
              <a:rPr lang="it-IT" sz="1350" dirty="0"/>
              <a:t>Come realmente è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+mn-lt"/>
              </a:rPr>
              <a:t>Economia circolare: sfide e opportunità</a:t>
            </a:r>
            <a:endParaRPr lang="it-IT" dirty="0">
              <a:latin typeface="+mn-lt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2" t="50562" r="6930" b="11748"/>
          <a:stretch/>
        </p:blipFill>
        <p:spPr>
          <a:xfrm rot="12916315">
            <a:off x="2757486" y="2551594"/>
            <a:ext cx="274217" cy="46007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822858" y="3026206"/>
            <a:ext cx="1826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50" dirty="0"/>
              <a:t>Generazione di trend globali e sfide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2" t="50562" r="6930" b="11748"/>
          <a:stretch/>
        </p:blipFill>
        <p:spPr>
          <a:xfrm rot="8713225">
            <a:off x="2758430" y="3578260"/>
            <a:ext cx="274217" cy="46007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2" t="50562" r="6930" b="11748"/>
          <a:stretch/>
        </p:blipFill>
        <p:spPr>
          <a:xfrm rot="12886775" flipV="1">
            <a:off x="8665171" y="3578260"/>
            <a:ext cx="274217" cy="46007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802278" y="3026205"/>
            <a:ext cx="1405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Nuove opportunità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4" y="3250538"/>
            <a:ext cx="290607" cy="2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sempre in tema di economia circolare…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52900"/>
            <a:ext cx="10515600" cy="4767263"/>
          </a:xfrm>
        </p:spPr>
        <p:txBody>
          <a:bodyPr/>
          <a:lstStyle/>
          <a:p>
            <a:r>
              <a:rPr lang="it-IT" dirty="0" smtClean="0"/>
              <a:t>… abbiamo </a:t>
            </a:r>
            <a:r>
              <a:rPr lang="it-IT" dirty="0"/>
              <a:t>misurato i benefici ambientali della </a:t>
            </a:r>
            <a:r>
              <a:rPr lang="it-IT" dirty="0" smtClean="0"/>
              <a:t>«simbiosi industriale»:</a:t>
            </a:r>
            <a:endParaRPr lang="it-IT" dirty="0"/>
          </a:p>
        </p:txBody>
      </p:sp>
      <p:pic>
        <p:nvPicPr>
          <p:cNvPr id="4" name="Segnaposto contenut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2" y="3013405"/>
            <a:ext cx="5475689" cy="19627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89" y="2554628"/>
            <a:ext cx="5630714" cy="37577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2" t="50562" r="6930" b="11748"/>
          <a:stretch/>
        </p:blipFill>
        <p:spPr>
          <a:xfrm rot="16200000" flipV="1">
            <a:off x="5371511" y="2374106"/>
            <a:ext cx="532690" cy="8937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32" y="4976161"/>
            <a:ext cx="4636052" cy="17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235016" y="836195"/>
            <a:ext cx="9316683" cy="365607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+mn-lt"/>
              </a:rPr>
              <a:t>Infine: le azioni desiderabili al fine di superare le barriere:</a:t>
            </a:r>
            <a:endParaRPr lang="it-IT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843088" y="1587500"/>
          <a:ext cx="84963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ttore 2 3"/>
          <p:cNvCxnSpPr/>
          <p:nvPr/>
        </p:nvCxnSpPr>
        <p:spPr bwMode="auto">
          <a:xfrm>
            <a:off x="1843090" y="1692843"/>
            <a:ext cx="619375" cy="4235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>
            <a:off x="3607723" y="1975183"/>
            <a:ext cx="619375" cy="4235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>
            <a:off x="3071918" y="2262336"/>
            <a:ext cx="619375" cy="4235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>
            <a:off x="2787971" y="2777286"/>
            <a:ext cx="619375" cy="4235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>
            <a:off x="3192234" y="3537683"/>
            <a:ext cx="619375" cy="4235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>
            <a:off x="3052666" y="4057440"/>
            <a:ext cx="619375" cy="4235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ttangolo 2"/>
          <p:cNvSpPr/>
          <p:nvPr/>
        </p:nvSpPr>
        <p:spPr>
          <a:xfrm>
            <a:off x="1735613" y="6558054"/>
            <a:ext cx="10087521" cy="186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86375" y="6360026"/>
            <a:ext cx="788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CONAI,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614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924706"/>
          </a:xfrm>
        </p:spPr>
        <p:txBody>
          <a:bodyPr/>
          <a:lstStyle/>
          <a:p>
            <a:r>
              <a:rPr lang="it-IT" b="1" dirty="0" smtClean="0">
                <a:latin typeface="+mn-lt"/>
              </a:rPr>
              <a:t>Grazie per l’attenzione</a:t>
            </a:r>
            <a:endParaRPr lang="it-IT" b="1" dirty="0">
              <a:latin typeface="+mn-lt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831850" y="2891135"/>
            <a:ext cx="10515600" cy="319851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>
                <a:solidFill>
                  <a:sysClr val="windowText" lastClr="000000">
                    <a:tint val="75000"/>
                  </a:sysClr>
                </a:solidFill>
              </a:rPr>
              <a:t>Prof. Fabio </a:t>
            </a:r>
            <a:r>
              <a:rPr lang="it-IT" dirty="0" err="1">
                <a:solidFill>
                  <a:sysClr val="windowText" lastClr="000000">
                    <a:tint val="75000"/>
                  </a:sysClr>
                </a:solidFill>
              </a:rPr>
              <a:t>Iraldo</a:t>
            </a:r>
            <a:endParaRPr lang="it-IT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defRPr/>
            </a:pPr>
            <a:endParaRPr lang="it-IT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defRPr/>
            </a:pPr>
            <a:endParaRPr lang="it-IT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defRPr/>
            </a:pPr>
            <a:endParaRPr lang="it-IT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defRPr/>
            </a:pPr>
            <a:r>
              <a:rPr lang="it-IT" sz="2000" dirty="0">
                <a:solidFill>
                  <a:sysClr val="windowText" lastClr="000000">
                    <a:tint val="75000"/>
                  </a:sysClr>
                </a:solidFill>
                <a:hlinkClick r:id="rId2"/>
              </a:rPr>
              <a:t>fabio.iraldo@santannapisa.it</a:t>
            </a:r>
            <a:endParaRPr lang="it-IT" sz="2000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defRPr/>
            </a:pPr>
            <a:endParaRPr lang="it-IT" sz="2000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defRPr/>
            </a:pPr>
            <a:r>
              <a:rPr lang="it-IT" sz="1800" b="1" dirty="0" err="1">
                <a:solidFill>
                  <a:sysClr val="windowText" lastClr="000000">
                    <a:tint val="75000"/>
                  </a:sysClr>
                </a:solidFill>
              </a:rPr>
              <a:t>Let’s</a:t>
            </a:r>
            <a:r>
              <a:rPr lang="it-IT" sz="1800" b="1" dirty="0">
                <a:solidFill>
                  <a:sysClr val="windowText" lastClr="000000">
                    <a:tint val="75000"/>
                  </a:sysClr>
                </a:solidFill>
              </a:rPr>
              <a:t> </a:t>
            </a:r>
            <a:r>
              <a:rPr lang="it-IT" sz="1800" b="1" dirty="0" err="1">
                <a:solidFill>
                  <a:sysClr val="windowText" lastClr="000000">
                    <a:tint val="75000"/>
                  </a:sysClr>
                </a:solidFill>
              </a:rPr>
              <a:t>connect</a:t>
            </a:r>
            <a:r>
              <a:rPr lang="it-IT" sz="1800" b="1" dirty="0">
                <a:solidFill>
                  <a:sysClr val="windowText" lastClr="000000">
                    <a:tint val="75000"/>
                  </a:sysClr>
                </a:solidFill>
              </a:rPr>
              <a:t> on </a:t>
            </a:r>
            <a:r>
              <a:rPr lang="it-IT" sz="1800" b="1" dirty="0" err="1" smtClean="0">
                <a:solidFill>
                  <a:sysClr val="windowText" lastClr="000000">
                    <a:tint val="75000"/>
                  </a:sysClr>
                </a:solidFill>
              </a:rPr>
              <a:t>LinkedIn</a:t>
            </a:r>
            <a:r>
              <a:rPr lang="it-IT" sz="1800" b="1" dirty="0" smtClean="0">
                <a:solidFill>
                  <a:sysClr val="windowText" lastClr="000000">
                    <a:tint val="75000"/>
                  </a:sysClr>
                </a:solidFill>
              </a:rPr>
              <a:t>!</a:t>
            </a:r>
            <a:endParaRPr lang="it-IT" sz="1600" b="1" dirty="0">
              <a:solidFill>
                <a:sysClr val="windowText" lastClr="000000">
                  <a:tint val="75000"/>
                </a:sysClr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9299260-4BB5-4E84-A28B-110BBA857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3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09" y="3543801"/>
            <a:ext cx="2748530" cy="11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Economia circolare: cosa NON è!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nuovo adempimento o obbligo di </a:t>
            </a:r>
            <a:r>
              <a:rPr lang="it-IT" b="1" dirty="0"/>
              <a:t>legge </a:t>
            </a:r>
          </a:p>
          <a:p>
            <a:r>
              <a:rPr lang="it-IT" dirty="0"/>
              <a:t>Una </a:t>
            </a:r>
            <a:r>
              <a:rPr lang="it-IT" b="1" dirty="0"/>
              <a:t>moda</a:t>
            </a:r>
            <a:r>
              <a:rPr lang="it-IT" dirty="0"/>
              <a:t> (in realtà esiste da secoli)</a:t>
            </a:r>
          </a:p>
          <a:p>
            <a:r>
              <a:rPr lang="it-IT" dirty="0"/>
              <a:t>Una questione </a:t>
            </a:r>
            <a:r>
              <a:rPr lang="it-IT" b="1" dirty="0"/>
              <a:t>solo</a:t>
            </a:r>
            <a:r>
              <a:rPr lang="it-IT" dirty="0"/>
              <a:t> legata ai </a:t>
            </a:r>
            <a:r>
              <a:rPr lang="it-IT" b="1" dirty="0"/>
              <a:t>rifiuti</a:t>
            </a:r>
            <a:r>
              <a:rPr lang="it-IT" dirty="0"/>
              <a:t> </a:t>
            </a:r>
            <a:r>
              <a:rPr lang="it-IT" dirty="0">
                <a:sym typeface="Wingdings"/>
              </a:rPr>
              <a:t> non parliamo più solo di riciclo o recupero, ma di ottimizzazione degli input produttivi e di riutilizzo e durabilità dei materiali (affinché divengano rifiuti il più tardi possibile)</a:t>
            </a:r>
            <a:endParaRPr lang="it-IT" dirty="0"/>
          </a:p>
          <a:p>
            <a:r>
              <a:rPr lang="it-IT" dirty="0"/>
              <a:t>Una opportunità </a:t>
            </a:r>
            <a:r>
              <a:rPr lang="it-IT" b="1" dirty="0"/>
              <a:t>solo per le Grandi Imprese </a:t>
            </a:r>
            <a:r>
              <a:rPr lang="it-IT" dirty="0"/>
              <a:t>(in realtà le esperienze di maggiore successo vengono dalle PMI</a:t>
            </a:r>
            <a:r>
              <a:rPr lang="it-IT" dirty="0" smtClean="0"/>
              <a:t>!)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92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Economia circolare: chiavi di lettura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Varie chiavi di lettura per la gestione dell’azienda</a:t>
            </a:r>
            <a:r>
              <a:rPr lang="it-IT" dirty="0" smtClean="0"/>
              <a:t>:</a:t>
            </a:r>
          </a:p>
          <a:p>
            <a:pPr lvl="1" algn="just"/>
            <a:endParaRPr lang="it-IT" dirty="0"/>
          </a:p>
          <a:p>
            <a:pPr lvl="1" algn="just"/>
            <a:r>
              <a:rPr lang="it-IT" b="1" dirty="0" err="1"/>
              <a:t>Ecodesign</a:t>
            </a:r>
            <a:r>
              <a:rPr lang="it-IT" dirty="0"/>
              <a:t>: progetto il mio prodotto per far sì che sia più facilmente smontabile, siano agevolmente separabili le sue parti e componenti e, quindi, sia possibile riciclarle</a:t>
            </a:r>
            <a:endParaRPr lang="it-IT" dirty="0">
              <a:sym typeface="Wingdings"/>
            </a:endParaRPr>
          </a:p>
          <a:p>
            <a:pPr lvl="1" algn="just"/>
            <a:r>
              <a:rPr lang="it-IT" b="1" dirty="0">
                <a:sym typeface="Wingdings"/>
              </a:rPr>
              <a:t>Approvvigionamento con materie prime seconde </a:t>
            </a:r>
            <a:r>
              <a:rPr lang="it-IT" dirty="0">
                <a:sym typeface="Wingdings"/>
              </a:rPr>
              <a:t> collaboro con i miei fornitori per ridurre il consumo di materia inutile o sovrabbondante</a:t>
            </a:r>
          </a:p>
          <a:p>
            <a:pPr lvl="1" algn="just"/>
            <a:r>
              <a:rPr lang="it-IT" b="1" dirty="0" err="1">
                <a:sym typeface="Wingdings"/>
              </a:rPr>
              <a:t>Efficientamento</a:t>
            </a:r>
            <a:r>
              <a:rPr lang="it-IT" b="1" dirty="0">
                <a:sym typeface="Wingdings"/>
              </a:rPr>
              <a:t> dei processi</a:t>
            </a:r>
            <a:r>
              <a:rPr lang="it-IT" dirty="0">
                <a:sym typeface="Wingdings"/>
              </a:rPr>
              <a:t>: uso meno input produttivi (e così ottengo anche un risparmio economico)</a:t>
            </a:r>
          </a:p>
          <a:p>
            <a:pPr lvl="1" algn="just"/>
            <a:r>
              <a:rPr lang="it-IT" b="1" dirty="0">
                <a:sym typeface="Wingdings"/>
              </a:rPr>
              <a:t>Product service </a:t>
            </a:r>
            <a:r>
              <a:rPr lang="it-IT" b="1" dirty="0" err="1">
                <a:sym typeface="Wingdings"/>
              </a:rPr>
              <a:t>system</a:t>
            </a:r>
            <a:r>
              <a:rPr lang="it-IT" dirty="0">
                <a:sym typeface="Wingdings"/>
              </a:rPr>
              <a:t>: non vendo più il prodotto ma il servizio</a:t>
            </a:r>
          </a:p>
          <a:p>
            <a:pPr lvl="1" algn="just"/>
            <a:r>
              <a:rPr lang="it-IT" b="1" dirty="0">
                <a:sym typeface="Wingdings"/>
              </a:rPr>
              <a:t>Simbiosi industriale</a:t>
            </a:r>
            <a:r>
              <a:rPr lang="it-IT" dirty="0">
                <a:sym typeface="Wingdings"/>
              </a:rPr>
              <a:t>: collaboro con altre aziende per valorizzare i materiali </a:t>
            </a:r>
            <a:r>
              <a:rPr lang="it-IT" dirty="0" smtClean="0">
                <a:sym typeface="Wingdings"/>
              </a:rPr>
              <a:t>reciprocamente</a:t>
            </a:r>
            <a:endParaRPr lang="it-IT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1282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25D066-A3C1-1C45-97A8-2FD862D1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069" y="783479"/>
            <a:ext cx="8679799" cy="857250"/>
          </a:xfr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it-IT" sz="2400" b="0" dirty="0">
                <a:solidFill>
                  <a:schemeClr val="dk1"/>
                </a:solidFill>
                <a:latin typeface="Source Sans Pro"/>
                <a:cs typeface="Times New Roman" panose="02020603050405020304" pitchFamily="18" charset="0"/>
              </a:rPr>
              <a:t>Sulla circolarità i dati sulle PMI sono abbastanza confortanti, ma comparativamente non fra i migliori nella UE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A53FF68-2251-46AA-BDFE-E7823740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63" y="2412254"/>
            <a:ext cx="5701652" cy="35001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379" y="1534103"/>
            <a:ext cx="2874756" cy="42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Livello </a:t>
            </a:r>
            <a:r>
              <a:rPr lang="it-IT" dirty="0"/>
              <a:t>di </a:t>
            </a:r>
            <a:r>
              <a:rPr lang="it-IT" dirty="0" smtClean="0"/>
              <a:t>circolarità a confronto:</a:t>
            </a:r>
            <a:endParaRPr lang="it-IT" dirty="0"/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6230676" y="1733347"/>
            <a:ext cx="5123124" cy="793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Livello di circolarità PMI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03563"/>
              </p:ext>
            </p:extLst>
          </p:nvPr>
        </p:nvGraphicFramePr>
        <p:xfrm>
          <a:off x="991195" y="2130290"/>
          <a:ext cx="4483100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821018"/>
              </p:ext>
            </p:extLst>
          </p:nvPr>
        </p:nvGraphicFramePr>
        <p:xfrm>
          <a:off x="6153833" y="2081275"/>
          <a:ext cx="3784600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3"/>
          <p:cNvSpPr txBox="1">
            <a:spLocks/>
          </p:cNvSpPr>
          <p:nvPr/>
        </p:nvSpPr>
        <p:spPr>
          <a:xfrm>
            <a:off x="828676" y="1733347"/>
            <a:ext cx="5025370" cy="7938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alibri" panose="020F0502020204030204" pitchFamily="34" charset="0"/>
              <a:buChar char="‐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2400" dirty="0"/>
              <a:t>Livello di circolarità </a:t>
            </a:r>
            <a:r>
              <a:rPr lang="it-IT" sz="2400" dirty="0" smtClean="0"/>
              <a:t>grandi aziende</a:t>
            </a:r>
          </a:p>
        </p:txBody>
      </p:sp>
    </p:spTree>
    <p:extLst>
      <p:ext uri="{BB962C8B-B14F-4D97-AF65-F5344CB8AC3E}">
        <p14:creationId xmlns:p14="http://schemas.microsoft.com/office/powerpoint/2010/main" val="138883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0899F8-DBA2-A643-8AE3-0D994D5E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51" y="248642"/>
            <a:ext cx="11397967" cy="968375"/>
          </a:xfrm>
        </p:spPr>
        <p:txBody>
          <a:bodyPr>
            <a:noAutofit/>
          </a:bodyPr>
          <a:lstStyle/>
          <a:p>
            <a:r>
              <a:rPr lang="it-IT" sz="2800" dirty="0" smtClean="0"/>
              <a:t>Anzi vi sono casi in cui le PMI </a:t>
            </a:r>
            <a:r>
              <a:rPr lang="it-IT" sz="2800" dirty="0" err="1" smtClean="0"/>
              <a:t>performano</a:t>
            </a:r>
            <a:r>
              <a:rPr lang="it-IT" sz="2800" dirty="0" smtClean="0"/>
              <a:t> anche meglio della media nazionale complessiva. Ad esempio nell’ambito del progetto R.I.E.C.C.O. con la Camera di Commercio di Milano</a:t>
            </a:r>
            <a:endParaRPr lang="it-IT" sz="280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A1822521-888E-B846-A39C-399AC9D6549A}"/>
              </a:ext>
            </a:extLst>
          </p:cNvPr>
          <p:cNvSpPr/>
          <p:nvPr/>
        </p:nvSpPr>
        <p:spPr>
          <a:xfrm>
            <a:off x="2152651" y="1534536"/>
            <a:ext cx="2714884" cy="173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547" spc="56" dirty="0">
                <a:latin typeface="Avenir Roman" panose="02000503020000020003" pitchFamily="2" charset="0"/>
                <a:ea typeface="Times New Roman" panose="02020603050405020304" pitchFamily="18" charset="0"/>
                <a:cs typeface="Calibri Light" panose="020F0302020204030204" pitchFamily="34" charset="0"/>
              </a:rPr>
              <a:t>I risultati ottenuti attraverso la compilazione del questionario, sono serviti alla costruzione di un indicatore riassuntivo di circolarità e di 5 indicatori per ciascuna fase della circolarità.</a:t>
            </a:r>
            <a:endParaRPr lang="it-IT" sz="1547" i="1" spc="56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0988AAC-1FEA-2349-A179-26366302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02" y="1454406"/>
            <a:ext cx="4421380" cy="3871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10ECA9B-3FBE-7144-8809-41AE8AA4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895498"/>
            <a:ext cx="2714885" cy="143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A3BA68FE-25B5-6046-80A2-0E2959FBF441}"/>
              </a:ext>
            </a:extLst>
          </p:cNvPr>
          <p:cNvSpPr/>
          <p:nvPr/>
        </p:nvSpPr>
        <p:spPr>
          <a:xfrm>
            <a:off x="2152650" y="5443174"/>
            <a:ext cx="7706532" cy="63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547" spc="56" dirty="0">
                <a:latin typeface="Avenir Roman" panose="02000503020000020003" pitchFamily="2" charset="0"/>
                <a:ea typeface="Times New Roman" panose="02020603050405020304" pitchFamily="18" charset="0"/>
                <a:cs typeface="Calibri Light" panose="020F0302020204030204" pitchFamily="34" charset="0"/>
              </a:rPr>
              <a:t>Le imprese partecipanti hanno mostrato performance buone relative alle fasi di </a:t>
            </a:r>
            <a:r>
              <a:rPr lang="it-IT" sz="1547" spc="56" dirty="0">
                <a:solidFill>
                  <a:srgbClr val="00B050"/>
                </a:solidFill>
                <a:latin typeface="Avenir Roman" panose="02000503020000020003" pitchFamily="2" charset="0"/>
                <a:ea typeface="Times New Roman" panose="02020603050405020304" pitchFamily="18" charset="0"/>
                <a:cs typeface="Calibri Light" panose="020F0302020204030204" pitchFamily="34" charset="0"/>
              </a:rPr>
              <a:t>design ed utilizzo</a:t>
            </a:r>
            <a:r>
              <a:rPr lang="it-IT" sz="1547" spc="56" dirty="0">
                <a:latin typeface="Avenir Roman" panose="02000503020000020003" pitchFamily="2" charset="0"/>
                <a:ea typeface="Times New Roman" panose="02020603050405020304" pitchFamily="18" charset="0"/>
                <a:cs typeface="Calibri Light" panose="020F0302020204030204" pitchFamily="34" charset="0"/>
              </a:rPr>
              <a:t>, i principali ambiti di miglioramento sono invece quelli relativi alle fasi di </a:t>
            </a:r>
            <a:r>
              <a:rPr lang="it-IT" sz="1547" spc="56" dirty="0">
                <a:solidFill>
                  <a:srgbClr val="FF0000"/>
                </a:solidFill>
                <a:latin typeface="Avenir Roman" panose="02000503020000020003" pitchFamily="2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produzione e distribuzione</a:t>
            </a:r>
            <a:r>
              <a:rPr lang="it-IT" sz="1547" spc="56" dirty="0">
                <a:latin typeface="Avenir Roman" panose="02000503020000020003" pitchFamily="2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endParaRPr lang="it-IT" sz="1547" i="1" spc="56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Progetto RIECCO, Camera di Commercio di Milano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03675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029" y="1029895"/>
            <a:ext cx="9790486" cy="679647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Cosa fanno oggi le aziende italiane (grandi e PMI) per essere più «circolari»?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349434588"/>
              </p:ext>
            </p:extLst>
          </p:nvPr>
        </p:nvGraphicFramePr>
        <p:xfrm>
          <a:off x="186373" y="2032921"/>
          <a:ext cx="11473681" cy="361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6237721" y="6546405"/>
            <a:ext cx="5567939" cy="174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61981" y="6360026"/>
            <a:ext cx="72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 dati: CONAI – Consorzio Nazionale Imballaggi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1555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GEO2017">
  <a:themeElements>
    <a:clrScheme name="GEO">
      <a:dk1>
        <a:srgbClr val="00339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538135"/>
      </a:accent2>
      <a:accent3>
        <a:srgbClr val="BFBFBF"/>
      </a:accent3>
      <a:accent4>
        <a:srgbClr val="FFC000"/>
      </a:accent4>
      <a:accent5>
        <a:srgbClr val="2F5496"/>
      </a:accent5>
      <a:accent6>
        <a:srgbClr val="92D050"/>
      </a:accent6>
      <a:hlink>
        <a:srgbClr val="004A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GEO2017" id="{B31FE4B7-94F2-492D-AED2-83C93972DE0F}" vid="{F35104BA-709E-4DD1-85AE-922869BA76F3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O">
    <a:dk1>
      <a:srgbClr val="003399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538135"/>
    </a:accent2>
    <a:accent3>
      <a:srgbClr val="BFBFBF"/>
    </a:accent3>
    <a:accent4>
      <a:srgbClr val="FFC000"/>
    </a:accent4>
    <a:accent5>
      <a:srgbClr val="2F5496"/>
    </a:accent5>
    <a:accent6>
      <a:srgbClr val="92D050"/>
    </a:accent6>
    <a:hlink>
      <a:srgbClr val="004ADE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EO">
    <a:dk1>
      <a:srgbClr val="003399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538135"/>
    </a:accent2>
    <a:accent3>
      <a:srgbClr val="BFBFBF"/>
    </a:accent3>
    <a:accent4>
      <a:srgbClr val="FFC000"/>
    </a:accent4>
    <a:accent5>
      <a:srgbClr val="2F5496"/>
    </a:accent5>
    <a:accent6>
      <a:srgbClr val="92D050"/>
    </a:accent6>
    <a:hlink>
      <a:srgbClr val="004ADE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EO">
    <a:dk1>
      <a:srgbClr val="003399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538135"/>
    </a:accent2>
    <a:accent3>
      <a:srgbClr val="BFBFBF"/>
    </a:accent3>
    <a:accent4>
      <a:srgbClr val="FFC000"/>
    </a:accent4>
    <a:accent5>
      <a:srgbClr val="2F5496"/>
    </a:accent5>
    <a:accent6>
      <a:srgbClr val="92D050"/>
    </a:accent6>
    <a:hlink>
      <a:srgbClr val="004ADE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GEO">
    <a:dk1>
      <a:srgbClr val="003399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538135"/>
    </a:accent2>
    <a:accent3>
      <a:srgbClr val="BFBFBF"/>
    </a:accent3>
    <a:accent4>
      <a:srgbClr val="FFC000"/>
    </a:accent4>
    <a:accent5>
      <a:srgbClr val="2F5496"/>
    </a:accent5>
    <a:accent6>
      <a:srgbClr val="92D050"/>
    </a:accent6>
    <a:hlink>
      <a:srgbClr val="004ADE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GEO">
    <a:dk1>
      <a:srgbClr val="003399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538135"/>
    </a:accent2>
    <a:accent3>
      <a:srgbClr val="BFBFBF"/>
    </a:accent3>
    <a:accent4>
      <a:srgbClr val="FFC000"/>
    </a:accent4>
    <a:accent5>
      <a:srgbClr val="2F5496"/>
    </a:accent5>
    <a:accent6>
      <a:srgbClr val="92D050"/>
    </a:accent6>
    <a:hlink>
      <a:srgbClr val="004ADE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TemaGEO2017</Template>
  <TotalTime>803</TotalTime>
  <Words>1817</Words>
  <Application>Microsoft Office PowerPoint</Application>
  <PresentationFormat>Custom</PresentationFormat>
  <Paragraphs>310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TemaGEO2017</vt:lpstr>
      <vt:lpstr>Personalizza struttura</vt:lpstr>
      <vt:lpstr>L’economia circolare a sostegno della competitività delle PMI</vt:lpstr>
      <vt:lpstr>PowerPoint Presentation</vt:lpstr>
      <vt:lpstr>Economia circolare: sfide e opportunità</vt:lpstr>
      <vt:lpstr>Economia circolare: cosa NON è!</vt:lpstr>
      <vt:lpstr>Economia circolare: chiavi di lettura</vt:lpstr>
      <vt:lpstr>Sulla circolarità i dati sulle PMI sono abbastanza confortanti, ma comparativamente non fra i migliori nella UE </vt:lpstr>
      <vt:lpstr>Livello di circolarità a confronto:</vt:lpstr>
      <vt:lpstr>Anzi vi sono casi in cui le PMI performano anche meglio della media nazionale complessiva. Ad esempio nell’ambito del progetto R.I.E.C.C.O. con la Camera di Commercio di Milano</vt:lpstr>
      <vt:lpstr>Cosa fanno oggi le aziende italiane (grandi e PMI) per essere più «circolari»?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risultati dei tavoli di lavoro del progetto R.I.E.C.C.O. con la Camera di Commercio di Milano: alcune barriere emerse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Correlazione tra livello di circolarità e performance competitive condotto col metodo statistico della cluster analysis:</vt:lpstr>
      <vt:lpstr>Le aziende appartenenti ai tre cluster «circolari» sono la minoranza:</vt:lpstr>
      <vt:lpstr>Più elevato è il livello di «circolarità», migliori sono gli indicatori di competitività: </vt:lpstr>
      <vt:lpstr>Le idee e i progetti che alimentano il «circular design»: un database di oltre 200 best practice</vt:lpstr>
      <vt:lpstr>Le best practice per settore e per «fase» dell’economia circolare:</vt:lpstr>
      <vt:lpstr>L’economia circolare produce spinte innovative e benefici competitivi? </vt:lpstr>
      <vt:lpstr>L’economia circolare produce spinte innovative e benefici competitivi? </vt:lpstr>
      <vt:lpstr>PowerPoint Presentation</vt:lpstr>
      <vt:lpstr>E sempre in tema di economia circolare…</vt:lpstr>
      <vt:lpstr>PowerPoint Presentation</vt:lpstr>
      <vt:lpstr>Grazie per l’attenzione</vt:lpstr>
    </vt:vector>
  </TitlesOfParts>
  <Company>Universita' Luigi Bocconi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Irene Bruschi</dc:creator>
  <cp:lastModifiedBy>Emilia</cp:lastModifiedBy>
  <cp:revision>136</cp:revision>
  <cp:lastPrinted>2019-10-05T16:21:11Z</cp:lastPrinted>
  <dcterms:created xsi:type="dcterms:W3CDTF">2017-10-23T08:09:04Z</dcterms:created>
  <dcterms:modified xsi:type="dcterms:W3CDTF">2019-10-22T17:37:04Z</dcterms:modified>
</cp:coreProperties>
</file>